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34"/>
  </p:notesMasterIdLst>
  <p:handoutMasterIdLst>
    <p:handoutMasterId r:id="rId35"/>
  </p:handoutMasterIdLst>
  <p:sldIdLst>
    <p:sldId id="464" r:id="rId4"/>
    <p:sldId id="506" r:id="rId5"/>
    <p:sldId id="467" r:id="rId6"/>
    <p:sldId id="505" r:id="rId7"/>
    <p:sldId id="469" r:id="rId8"/>
    <p:sldId id="470" r:id="rId9"/>
    <p:sldId id="471" r:id="rId10"/>
    <p:sldId id="496" r:id="rId11"/>
    <p:sldId id="476" r:id="rId12"/>
    <p:sldId id="477" r:id="rId13"/>
    <p:sldId id="495" r:id="rId14"/>
    <p:sldId id="510" r:id="rId15"/>
    <p:sldId id="482" r:id="rId16"/>
    <p:sldId id="483" r:id="rId17"/>
    <p:sldId id="509" r:id="rId18"/>
    <p:sldId id="500" r:id="rId19"/>
    <p:sldId id="504" r:id="rId20"/>
    <p:sldId id="502" r:id="rId21"/>
    <p:sldId id="486" r:id="rId22"/>
    <p:sldId id="487" r:id="rId23"/>
    <p:sldId id="488" r:id="rId24"/>
    <p:sldId id="508" r:id="rId25"/>
    <p:sldId id="498" r:id="rId26"/>
    <p:sldId id="499" r:id="rId27"/>
    <p:sldId id="489" r:id="rId28"/>
    <p:sldId id="490" r:id="rId29"/>
    <p:sldId id="497" r:id="rId30"/>
    <p:sldId id="491" r:id="rId31"/>
    <p:sldId id="493" r:id="rId32"/>
    <p:sldId id="459"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F7600"/>
    <a:srgbClr val="009999"/>
    <a:srgbClr val="00AEEF"/>
    <a:srgbClr val="005DAA"/>
    <a:srgbClr val="D91B5C"/>
    <a:srgbClr val="872175"/>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2" autoAdjust="0"/>
    <p:restoredTop sz="70714" autoAdjust="0"/>
  </p:normalViewPr>
  <p:slideViewPr>
    <p:cSldViewPr>
      <p:cViewPr varScale="1">
        <p:scale>
          <a:sx n="72" d="100"/>
          <a:sy n="72" d="100"/>
        </p:scale>
        <p:origin x="1404" y="72"/>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BC822-9D9D-DA46-80AD-AD6569649F4A}"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nl-NL"/>
        </a:p>
      </dgm:t>
    </dgm:pt>
    <dgm:pt modelId="{A45CB3AA-6189-5544-A162-DED0031CFDF6}">
      <dgm:prSet phldrT="[Tekst]"/>
      <dgm:spPr/>
      <dgm:t>
        <a:bodyPr/>
        <a:lstStyle/>
        <a:p>
          <a:r>
            <a:rPr lang="nl-NL" b="1" dirty="0"/>
            <a:t>Jan</a:t>
          </a:r>
        </a:p>
        <a:p>
          <a:r>
            <a:rPr lang="nl-NL" b="1" dirty="0"/>
            <a:t>Verhage</a:t>
          </a:r>
        </a:p>
      </dgm:t>
    </dgm:pt>
    <dgm:pt modelId="{0A3F3D13-70E3-DC42-866A-74B1D32C8CD2}" type="parTrans" cxnId="{0272548E-013C-4145-9D55-EA6AF541397C}">
      <dgm:prSet/>
      <dgm:spPr/>
      <dgm:t>
        <a:bodyPr/>
        <a:lstStyle/>
        <a:p>
          <a:endParaRPr lang="nl-NL"/>
        </a:p>
      </dgm:t>
    </dgm:pt>
    <dgm:pt modelId="{F650CCF8-07AC-AB49-BBDD-D33F51D5C7F7}" type="sibTrans" cxnId="{0272548E-013C-4145-9D55-EA6AF541397C}">
      <dgm:prSet/>
      <dgm:spPr/>
      <dgm:t>
        <a:bodyPr/>
        <a:lstStyle/>
        <a:p>
          <a:pPr algn="ctr"/>
          <a:r>
            <a:rPr lang="nl-NL" b="1" dirty="0"/>
            <a:t>voorzitter</a:t>
          </a:r>
        </a:p>
      </dgm:t>
    </dgm:pt>
    <dgm:pt modelId="{C0619AED-F7D9-8842-BEF7-9AB020BCE4E4}" type="asst">
      <dgm:prSet phldrT="[Tekst]"/>
      <dgm:spPr/>
      <dgm:t>
        <a:bodyPr/>
        <a:lstStyle/>
        <a:p>
          <a:r>
            <a:rPr lang="nl-NL" b="1" dirty="0"/>
            <a:t>Sjoerd Veerman</a:t>
          </a:r>
        </a:p>
      </dgm:t>
    </dgm:pt>
    <dgm:pt modelId="{401538F5-EFF6-8F42-90F4-749D6D479E56}" type="parTrans" cxnId="{0EE67EC3-3910-EF41-8FE3-37AEAFBF6689}">
      <dgm:prSet/>
      <dgm:spPr/>
      <dgm:t>
        <a:bodyPr/>
        <a:lstStyle/>
        <a:p>
          <a:endParaRPr lang="nl-NL"/>
        </a:p>
      </dgm:t>
    </dgm:pt>
    <dgm:pt modelId="{13423D6A-6AFD-0744-B35A-285F375D186C}" type="sibTrans" cxnId="{0EE67EC3-3910-EF41-8FE3-37AEAFBF6689}">
      <dgm:prSet custT="1"/>
      <dgm:spPr/>
      <dgm:t>
        <a:bodyPr/>
        <a:lstStyle/>
        <a:p>
          <a:pPr algn="ctr"/>
          <a:r>
            <a:rPr lang="nl-NL" sz="2000" b="1" dirty="0"/>
            <a:t>secretaris</a:t>
          </a:r>
        </a:p>
      </dgm:t>
    </dgm:pt>
    <dgm:pt modelId="{25681053-D091-6C4F-AC04-86A1135A957F}">
      <dgm:prSet phldrT="[Tekst]"/>
      <dgm:spPr/>
      <dgm:t>
        <a:bodyPr/>
        <a:lstStyle/>
        <a:p>
          <a:r>
            <a:rPr lang="nl-NL" b="1" dirty="0"/>
            <a:t>Peter</a:t>
          </a:r>
          <a:br>
            <a:rPr lang="nl-NL" b="1" dirty="0"/>
          </a:br>
          <a:r>
            <a:rPr lang="nl-NL" b="1" dirty="0"/>
            <a:t>Verweij</a:t>
          </a:r>
        </a:p>
      </dgm:t>
    </dgm:pt>
    <dgm:pt modelId="{AB4ADB73-723C-B842-992A-1A3685EA725E}" type="parTrans" cxnId="{750470BF-68A2-CA41-8AF6-A9E6DFA648C6}">
      <dgm:prSet/>
      <dgm:spPr/>
      <dgm:t>
        <a:bodyPr/>
        <a:lstStyle/>
        <a:p>
          <a:endParaRPr lang="nl-NL"/>
        </a:p>
      </dgm:t>
    </dgm:pt>
    <dgm:pt modelId="{A69D2549-32C3-CF4C-B725-C9D8A270C52C}" type="sibTrans" cxnId="{750470BF-68A2-CA41-8AF6-A9E6DFA648C6}">
      <dgm:prSet custT="1"/>
      <dgm:spPr/>
      <dgm:t>
        <a:bodyPr/>
        <a:lstStyle/>
        <a:p>
          <a:pPr algn="ctr">
            <a:lnSpc>
              <a:spcPct val="100000"/>
            </a:lnSpc>
          </a:pPr>
          <a:r>
            <a:rPr lang="nl-NL" sz="2000" b="1" dirty="0"/>
            <a:t>penningmeester</a:t>
          </a:r>
        </a:p>
      </dgm:t>
    </dgm:pt>
    <dgm:pt modelId="{541FC2F9-5E90-7D41-8A9B-16ECB4253256}">
      <dgm:prSet phldrT="[Tekst]"/>
      <dgm:spPr/>
      <dgm:t>
        <a:bodyPr/>
        <a:lstStyle/>
        <a:p>
          <a:pPr algn="ctr"/>
          <a:r>
            <a:rPr lang="nl-NL" b="1" dirty="0"/>
            <a:t>Mark</a:t>
          </a:r>
        </a:p>
        <a:p>
          <a:pPr algn="ctr"/>
          <a:r>
            <a:rPr lang="nl-NL" b="1" dirty="0"/>
            <a:t>van den Eijkel</a:t>
          </a:r>
          <a:endParaRPr lang="nl-NL" dirty="0"/>
        </a:p>
      </dgm:t>
    </dgm:pt>
    <dgm:pt modelId="{2DDDC750-3767-E341-AEA8-7C17062DF181}" type="parTrans" cxnId="{CC587023-47DF-B849-80FF-A686584A1A00}">
      <dgm:prSet/>
      <dgm:spPr/>
      <dgm:t>
        <a:bodyPr/>
        <a:lstStyle/>
        <a:p>
          <a:endParaRPr lang="nl-NL"/>
        </a:p>
      </dgm:t>
    </dgm:pt>
    <dgm:pt modelId="{86FD3A0E-41C3-3A4E-8495-A820B9F668B8}" type="sibTrans" cxnId="{CC587023-47DF-B849-80FF-A686584A1A00}">
      <dgm:prSet custT="1"/>
      <dgm:spPr/>
      <dgm:t>
        <a:bodyPr/>
        <a:lstStyle/>
        <a:p>
          <a:pPr algn="ctr">
            <a:lnSpc>
              <a:spcPct val="100000"/>
            </a:lnSpc>
          </a:pPr>
          <a:r>
            <a:rPr lang="nl-NL" sz="2000" b="1" dirty="0"/>
            <a:t>Global Grants</a:t>
          </a:r>
          <a:endParaRPr lang="nl-NL" sz="1800" dirty="0"/>
        </a:p>
      </dgm:t>
    </dgm:pt>
    <dgm:pt modelId="{C6D1974A-0EC1-AA4D-8B2C-8C8686EF87E6}">
      <dgm:prSet phldrT="[Tekst]"/>
      <dgm:spPr/>
      <dgm:t>
        <a:bodyPr/>
        <a:lstStyle/>
        <a:p>
          <a:r>
            <a:rPr lang="nl-NL" b="1" dirty="0"/>
            <a:t>Marc</a:t>
          </a:r>
        </a:p>
        <a:p>
          <a:r>
            <a:rPr lang="nl-NL" b="1" dirty="0"/>
            <a:t>Snoeren</a:t>
          </a:r>
        </a:p>
      </dgm:t>
    </dgm:pt>
    <dgm:pt modelId="{7E5CFB1D-A5A8-3B48-B863-5D3BB587060B}" type="parTrans" cxnId="{23213E1A-C486-0442-B930-224B002D5187}">
      <dgm:prSet/>
      <dgm:spPr/>
      <dgm:t>
        <a:bodyPr/>
        <a:lstStyle/>
        <a:p>
          <a:endParaRPr lang="nl-NL"/>
        </a:p>
      </dgm:t>
    </dgm:pt>
    <dgm:pt modelId="{1C21655D-7535-AA4B-A3BC-FEE5994CE785}" type="sibTrans" cxnId="{23213E1A-C486-0442-B930-224B002D5187}">
      <dgm:prSet custT="1"/>
      <dgm:spPr/>
      <dgm:t>
        <a:bodyPr/>
        <a:lstStyle/>
        <a:p>
          <a:pPr algn="ctr">
            <a:lnSpc>
              <a:spcPct val="100000"/>
            </a:lnSpc>
          </a:pPr>
          <a:r>
            <a:rPr lang="nl-NL" sz="2000" b="1" dirty="0"/>
            <a:t>lid</a:t>
          </a:r>
        </a:p>
      </dgm:t>
    </dgm:pt>
    <dgm:pt modelId="{67BCE900-C563-AB44-B5F0-D4BAB13759B1}" type="pres">
      <dgm:prSet presAssocID="{7E1BC822-9D9D-DA46-80AD-AD6569649F4A}" presName="hierChild1" presStyleCnt="0">
        <dgm:presLayoutVars>
          <dgm:orgChart val="1"/>
          <dgm:chPref val="1"/>
          <dgm:dir/>
          <dgm:animOne val="branch"/>
          <dgm:animLvl val="lvl"/>
          <dgm:resizeHandles/>
        </dgm:presLayoutVars>
      </dgm:prSet>
      <dgm:spPr/>
    </dgm:pt>
    <dgm:pt modelId="{085C7006-DA52-0C45-92F7-9D9D30CA9369}" type="pres">
      <dgm:prSet presAssocID="{A45CB3AA-6189-5544-A162-DED0031CFDF6}" presName="hierRoot1" presStyleCnt="0">
        <dgm:presLayoutVars>
          <dgm:hierBranch val="init"/>
        </dgm:presLayoutVars>
      </dgm:prSet>
      <dgm:spPr/>
    </dgm:pt>
    <dgm:pt modelId="{CE64987B-F49E-354B-8068-B90B4ECB9294}" type="pres">
      <dgm:prSet presAssocID="{A45CB3AA-6189-5544-A162-DED0031CFDF6}" presName="rootComposite1" presStyleCnt="0"/>
      <dgm:spPr/>
    </dgm:pt>
    <dgm:pt modelId="{7A8E4B55-12A6-444A-9E46-7285CC47EFD1}" type="pres">
      <dgm:prSet presAssocID="{A45CB3AA-6189-5544-A162-DED0031CFDF6}" presName="rootText1" presStyleLbl="node0" presStyleIdx="0" presStyleCnt="1" custScaleY="129025">
        <dgm:presLayoutVars>
          <dgm:chMax/>
          <dgm:chPref val="3"/>
        </dgm:presLayoutVars>
      </dgm:prSet>
      <dgm:spPr/>
    </dgm:pt>
    <dgm:pt modelId="{A82CF952-9C72-F645-9AFF-6F248EAE5C10}" type="pres">
      <dgm:prSet presAssocID="{A45CB3AA-6189-5544-A162-DED0031CFDF6}" presName="titleText1" presStyleLbl="fgAcc0" presStyleIdx="0" presStyleCnt="1" custScaleX="76490" custLinFactNeighborX="10307" custLinFactNeighborY="49252">
        <dgm:presLayoutVars>
          <dgm:chMax val="0"/>
          <dgm:chPref val="0"/>
        </dgm:presLayoutVars>
      </dgm:prSet>
      <dgm:spPr/>
    </dgm:pt>
    <dgm:pt modelId="{5B29A207-003B-034A-9795-A1E1C746CAB4}" type="pres">
      <dgm:prSet presAssocID="{A45CB3AA-6189-5544-A162-DED0031CFDF6}" presName="rootConnector1" presStyleLbl="node1" presStyleIdx="0" presStyleCnt="3"/>
      <dgm:spPr/>
    </dgm:pt>
    <dgm:pt modelId="{ED79AE7F-9F80-E04C-98FC-02DF9A899B32}" type="pres">
      <dgm:prSet presAssocID="{A45CB3AA-6189-5544-A162-DED0031CFDF6}" presName="hierChild2" presStyleCnt="0"/>
      <dgm:spPr/>
    </dgm:pt>
    <dgm:pt modelId="{8F45EB92-58B3-A34E-9545-E481B85CB1E5}" type="pres">
      <dgm:prSet presAssocID="{AB4ADB73-723C-B842-992A-1A3685EA725E}" presName="Name37" presStyleLbl="parChTrans1D2" presStyleIdx="0" presStyleCnt="4"/>
      <dgm:spPr/>
    </dgm:pt>
    <dgm:pt modelId="{14F628A2-233E-E445-998F-3A388EEF264A}" type="pres">
      <dgm:prSet presAssocID="{25681053-D091-6C4F-AC04-86A1135A957F}" presName="hierRoot2" presStyleCnt="0">
        <dgm:presLayoutVars>
          <dgm:hierBranch val="init"/>
        </dgm:presLayoutVars>
      </dgm:prSet>
      <dgm:spPr/>
    </dgm:pt>
    <dgm:pt modelId="{051EA0DD-B92D-A740-86F5-CCE33D3D5FBE}" type="pres">
      <dgm:prSet presAssocID="{25681053-D091-6C4F-AC04-86A1135A957F}" presName="rootComposite" presStyleCnt="0"/>
      <dgm:spPr/>
    </dgm:pt>
    <dgm:pt modelId="{9DB2F18D-8555-0D47-A5D0-FDEA4A9E1E88}" type="pres">
      <dgm:prSet presAssocID="{25681053-D091-6C4F-AC04-86A1135A957F}" presName="rootText" presStyleLbl="node1" presStyleIdx="0" presStyleCnt="3" custScaleY="105060">
        <dgm:presLayoutVars>
          <dgm:chMax/>
          <dgm:chPref val="3"/>
        </dgm:presLayoutVars>
      </dgm:prSet>
      <dgm:spPr/>
    </dgm:pt>
    <dgm:pt modelId="{B5EAC462-8C53-EE40-B3E3-AAA161BF58A4}" type="pres">
      <dgm:prSet presAssocID="{25681053-D091-6C4F-AC04-86A1135A957F}" presName="titleText2" presStyleLbl="fgAcc1" presStyleIdx="0" presStyleCnt="3" custScaleX="106786" custScaleY="88109" custLinFactNeighborX="6862" custLinFactNeighborY="21207">
        <dgm:presLayoutVars>
          <dgm:chMax val="0"/>
          <dgm:chPref val="0"/>
        </dgm:presLayoutVars>
      </dgm:prSet>
      <dgm:spPr/>
    </dgm:pt>
    <dgm:pt modelId="{7242546B-0313-D04E-9DA0-EAC153394B7D}" type="pres">
      <dgm:prSet presAssocID="{25681053-D091-6C4F-AC04-86A1135A957F}" presName="rootConnector" presStyleLbl="node2" presStyleIdx="0" presStyleCnt="0"/>
      <dgm:spPr/>
    </dgm:pt>
    <dgm:pt modelId="{8687E0D3-77C4-824C-9323-6872AB40F629}" type="pres">
      <dgm:prSet presAssocID="{25681053-D091-6C4F-AC04-86A1135A957F}" presName="hierChild4" presStyleCnt="0"/>
      <dgm:spPr/>
    </dgm:pt>
    <dgm:pt modelId="{B559D882-754C-0E4C-87B7-B74D298B8910}" type="pres">
      <dgm:prSet presAssocID="{25681053-D091-6C4F-AC04-86A1135A957F}" presName="hierChild5" presStyleCnt="0"/>
      <dgm:spPr/>
    </dgm:pt>
    <dgm:pt modelId="{551E7386-A291-D643-85F0-76117FD6725E}" type="pres">
      <dgm:prSet presAssocID="{2DDDC750-3767-E341-AEA8-7C17062DF181}" presName="Name37" presStyleLbl="parChTrans1D2" presStyleIdx="1" presStyleCnt="4"/>
      <dgm:spPr/>
    </dgm:pt>
    <dgm:pt modelId="{E79E97CC-1047-6049-8F48-F42CA567509E}" type="pres">
      <dgm:prSet presAssocID="{541FC2F9-5E90-7D41-8A9B-16ECB4253256}" presName="hierRoot2" presStyleCnt="0">
        <dgm:presLayoutVars>
          <dgm:hierBranch val="init"/>
        </dgm:presLayoutVars>
      </dgm:prSet>
      <dgm:spPr/>
    </dgm:pt>
    <dgm:pt modelId="{C8F5B5EA-5321-5E4F-BF7F-88C83F877464}" type="pres">
      <dgm:prSet presAssocID="{541FC2F9-5E90-7D41-8A9B-16ECB4253256}" presName="rootComposite" presStyleCnt="0"/>
      <dgm:spPr/>
    </dgm:pt>
    <dgm:pt modelId="{42341C88-84E5-9F41-89E8-C96F4350BAE4}" type="pres">
      <dgm:prSet presAssocID="{541FC2F9-5E90-7D41-8A9B-16ECB4253256}" presName="rootText" presStyleLbl="node1" presStyleIdx="1" presStyleCnt="3">
        <dgm:presLayoutVars>
          <dgm:chMax/>
          <dgm:chPref val="3"/>
        </dgm:presLayoutVars>
      </dgm:prSet>
      <dgm:spPr/>
    </dgm:pt>
    <dgm:pt modelId="{DE9E38B9-FF59-8140-A397-65434945DE7D}" type="pres">
      <dgm:prSet presAssocID="{541FC2F9-5E90-7D41-8A9B-16ECB4253256}" presName="titleText2" presStyleLbl="fgAcc1" presStyleIdx="1" presStyleCnt="3" custScaleX="98808" custLinFactNeighborX="5061" custLinFactNeighborY="29021">
        <dgm:presLayoutVars>
          <dgm:chMax val="0"/>
          <dgm:chPref val="0"/>
        </dgm:presLayoutVars>
      </dgm:prSet>
      <dgm:spPr/>
    </dgm:pt>
    <dgm:pt modelId="{B9D41AA3-ABCF-4448-A234-9232A786D58E}" type="pres">
      <dgm:prSet presAssocID="{541FC2F9-5E90-7D41-8A9B-16ECB4253256}" presName="rootConnector" presStyleLbl="node2" presStyleIdx="0" presStyleCnt="0"/>
      <dgm:spPr/>
    </dgm:pt>
    <dgm:pt modelId="{90F59462-0F43-3B4D-B5D9-1067CA211911}" type="pres">
      <dgm:prSet presAssocID="{541FC2F9-5E90-7D41-8A9B-16ECB4253256}" presName="hierChild4" presStyleCnt="0"/>
      <dgm:spPr/>
    </dgm:pt>
    <dgm:pt modelId="{AA019DD3-998A-6F4F-B3D5-ED26B90EAD6B}" type="pres">
      <dgm:prSet presAssocID="{541FC2F9-5E90-7D41-8A9B-16ECB4253256}" presName="hierChild5" presStyleCnt="0"/>
      <dgm:spPr/>
    </dgm:pt>
    <dgm:pt modelId="{213973B2-76DF-FC46-8E22-DC74FE2A03B6}" type="pres">
      <dgm:prSet presAssocID="{7E5CFB1D-A5A8-3B48-B863-5D3BB587060B}" presName="Name37" presStyleLbl="parChTrans1D2" presStyleIdx="2" presStyleCnt="4"/>
      <dgm:spPr/>
    </dgm:pt>
    <dgm:pt modelId="{33DAD424-2869-A748-B60D-8F699DFB0B5A}" type="pres">
      <dgm:prSet presAssocID="{C6D1974A-0EC1-AA4D-8B2C-8C8686EF87E6}" presName="hierRoot2" presStyleCnt="0">
        <dgm:presLayoutVars>
          <dgm:hierBranch val="init"/>
        </dgm:presLayoutVars>
      </dgm:prSet>
      <dgm:spPr/>
    </dgm:pt>
    <dgm:pt modelId="{46D51E4A-2DF2-AE4E-82AC-B7365D05B5A5}" type="pres">
      <dgm:prSet presAssocID="{C6D1974A-0EC1-AA4D-8B2C-8C8686EF87E6}" presName="rootComposite" presStyleCnt="0"/>
      <dgm:spPr/>
    </dgm:pt>
    <dgm:pt modelId="{62C08A49-3AF3-EA47-B4B7-F2ADAC6F99A6}" type="pres">
      <dgm:prSet presAssocID="{C6D1974A-0EC1-AA4D-8B2C-8C8686EF87E6}" presName="rootText" presStyleLbl="node1" presStyleIdx="2" presStyleCnt="3">
        <dgm:presLayoutVars>
          <dgm:chMax/>
          <dgm:chPref val="3"/>
        </dgm:presLayoutVars>
      </dgm:prSet>
      <dgm:spPr/>
    </dgm:pt>
    <dgm:pt modelId="{A7273EE9-CBBC-F748-86B6-D92683FA8CC9}" type="pres">
      <dgm:prSet presAssocID="{C6D1974A-0EC1-AA4D-8B2C-8C8686EF87E6}" presName="titleText2" presStyleLbl="fgAcc1" presStyleIdx="2" presStyleCnt="3" custScaleX="110883" custLinFactNeighborX="232" custLinFactNeighborY="29021">
        <dgm:presLayoutVars>
          <dgm:chMax val="0"/>
          <dgm:chPref val="0"/>
        </dgm:presLayoutVars>
      </dgm:prSet>
      <dgm:spPr/>
    </dgm:pt>
    <dgm:pt modelId="{28C5EFC1-2334-0A4B-BB45-A29EDC0F447F}" type="pres">
      <dgm:prSet presAssocID="{C6D1974A-0EC1-AA4D-8B2C-8C8686EF87E6}" presName="rootConnector" presStyleLbl="node2" presStyleIdx="0" presStyleCnt="0"/>
      <dgm:spPr/>
    </dgm:pt>
    <dgm:pt modelId="{C06AE892-E7D5-9345-BB41-E1FE76834E82}" type="pres">
      <dgm:prSet presAssocID="{C6D1974A-0EC1-AA4D-8B2C-8C8686EF87E6}" presName="hierChild4" presStyleCnt="0"/>
      <dgm:spPr/>
    </dgm:pt>
    <dgm:pt modelId="{8D57CFF6-AD09-4240-AB85-004E726D22D8}" type="pres">
      <dgm:prSet presAssocID="{C6D1974A-0EC1-AA4D-8B2C-8C8686EF87E6}" presName="hierChild5" presStyleCnt="0"/>
      <dgm:spPr/>
    </dgm:pt>
    <dgm:pt modelId="{D01D50E0-3BCB-B141-A2E0-E0F9A23311FA}" type="pres">
      <dgm:prSet presAssocID="{A45CB3AA-6189-5544-A162-DED0031CFDF6}" presName="hierChild3" presStyleCnt="0"/>
      <dgm:spPr/>
    </dgm:pt>
    <dgm:pt modelId="{9D813851-1C34-9949-9ED1-7C56EFF2A014}" type="pres">
      <dgm:prSet presAssocID="{401538F5-EFF6-8F42-90F4-749D6D479E56}" presName="Name96" presStyleLbl="parChTrans1D2" presStyleIdx="3" presStyleCnt="4"/>
      <dgm:spPr/>
    </dgm:pt>
    <dgm:pt modelId="{3B67D6CB-77FE-D34D-AD42-886107FB6231}" type="pres">
      <dgm:prSet presAssocID="{C0619AED-F7D9-8842-BEF7-9AB020BCE4E4}" presName="hierRoot3" presStyleCnt="0">
        <dgm:presLayoutVars>
          <dgm:hierBranch val="init"/>
        </dgm:presLayoutVars>
      </dgm:prSet>
      <dgm:spPr/>
    </dgm:pt>
    <dgm:pt modelId="{62429DA3-5C39-C04F-BE4A-77EC8FD893FB}" type="pres">
      <dgm:prSet presAssocID="{C0619AED-F7D9-8842-BEF7-9AB020BCE4E4}" presName="rootComposite3" presStyleCnt="0"/>
      <dgm:spPr/>
    </dgm:pt>
    <dgm:pt modelId="{BBFDA862-042B-924D-9FAA-E4D3B93379C9}" type="pres">
      <dgm:prSet presAssocID="{C0619AED-F7D9-8842-BEF7-9AB020BCE4E4}" presName="rootText3" presStyleLbl="asst1" presStyleIdx="0" presStyleCnt="1">
        <dgm:presLayoutVars>
          <dgm:chPref val="3"/>
        </dgm:presLayoutVars>
      </dgm:prSet>
      <dgm:spPr/>
    </dgm:pt>
    <dgm:pt modelId="{0F3F011A-EE3F-A140-861E-EFCAC4F2300F}" type="pres">
      <dgm:prSet presAssocID="{C0619AED-F7D9-8842-BEF7-9AB020BCE4E4}" presName="titleText3" presStyleLbl="fgAcc2" presStyleIdx="0" presStyleCnt="1" custScaleX="70220" custLinFactNeighborX="6341" custLinFactNeighborY="20768">
        <dgm:presLayoutVars>
          <dgm:chMax val="0"/>
          <dgm:chPref val="0"/>
        </dgm:presLayoutVars>
      </dgm:prSet>
      <dgm:spPr/>
    </dgm:pt>
    <dgm:pt modelId="{48CE1DFC-E88D-E94C-89FB-0C5EC87F5587}" type="pres">
      <dgm:prSet presAssocID="{C0619AED-F7D9-8842-BEF7-9AB020BCE4E4}" presName="rootConnector3" presStyleLbl="asst1" presStyleIdx="0" presStyleCnt="1"/>
      <dgm:spPr/>
    </dgm:pt>
    <dgm:pt modelId="{179E2089-1902-5646-8842-AB59AF90C17D}" type="pres">
      <dgm:prSet presAssocID="{C0619AED-F7D9-8842-BEF7-9AB020BCE4E4}" presName="hierChild6" presStyleCnt="0"/>
      <dgm:spPr/>
    </dgm:pt>
    <dgm:pt modelId="{05A463BB-F0A2-BE49-9299-96CA0E0BEB40}" type="pres">
      <dgm:prSet presAssocID="{C0619AED-F7D9-8842-BEF7-9AB020BCE4E4}" presName="hierChild7" presStyleCnt="0"/>
      <dgm:spPr/>
    </dgm:pt>
  </dgm:ptLst>
  <dgm:cxnLst>
    <dgm:cxn modelId="{482EE706-5B99-4E55-9F4A-66BB45E0140E}" type="presOf" srcId="{C0619AED-F7D9-8842-BEF7-9AB020BCE4E4}" destId="{48CE1DFC-E88D-E94C-89FB-0C5EC87F5587}" srcOrd="1" destOrd="0" presId="urn:microsoft.com/office/officeart/2008/layout/NameandTitleOrganizationalChart"/>
    <dgm:cxn modelId="{41387E0C-5E49-495B-9BE8-F3AB428E5D21}" type="presOf" srcId="{7E5CFB1D-A5A8-3B48-B863-5D3BB587060B}" destId="{213973B2-76DF-FC46-8E22-DC74FE2A03B6}" srcOrd="0" destOrd="0" presId="urn:microsoft.com/office/officeart/2008/layout/NameandTitleOrganizationalChart"/>
    <dgm:cxn modelId="{23213E1A-C486-0442-B930-224B002D5187}" srcId="{A45CB3AA-6189-5544-A162-DED0031CFDF6}" destId="{C6D1974A-0EC1-AA4D-8B2C-8C8686EF87E6}" srcOrd="3" destOrd="0" parTransId="{7E5CFB1D-A5A8-3B48-B863-5D3BB587060B}" sibTransId="{1C21655D-7535-AA4B-A3BC-FEE5994CE785}"/>
    <dgm:cxn modelId="{1C112E1C-E2E7-4871-84ED-6533A2730FC6}" type="presOf" srcId="{AB4ADB73-723C-B842-992A-1A3685EA725E}" destId="{8F45EB92-58B3-A34E-9545-E481B85CB1E5}" srcOrd="0" destOrd="0" presId="urn:microsoft.com/office/officeart/2008/layout/NameandTitleOrganizationalChart"/>
    <dgm:cxn modelId="{CC587023-47DF-B849-80FF-A686584A1A00}" srcId="{A45CB3AA-6189-5544-A162-DED0031CFDF6}" destId="{541FC2F9-5E90-7D41-8A9B-16ECB4253256}" srcOrd="2" destOrd="0" parTransId="{2DDDC750-3767-E341-AEA8-7C17062DF181}" sibTransId="{86FD3A0E-41C3-3A4E-8495-A820B9F668B8}"/>
    <dgm:cxn modelId="{6ECD0447-D07B-4D46-B50A-2B220B6AA955}" type="presOf" srcId="{86FD3A0E-41C3-3A4E-8495-A820B9F668B8}" destId="{DE9E38B9-FF59-8140-A397-65434945DE7D}" srcOrd="0" destOrd="0" presId="urn:microsoft.com/office/officeart/2008/layout/NameandTitleOrganizationalChart"/>
    <dgm:cxn modelId="{3224BC47-0514-4155-B34E-B4837F7AF719}" type="presOf" srcId="{A69D2549-32C3-CF4C-B725-C9D8A270C52C}" destId="{B5EAC462-8C53-EE40-B3E3-AAA161BF58A4}" srcOrd="0" destOrd="0" presId="urn:microsoft.com/office/officeart/2008/layout/NameandTitleOrganizationalChart"/>
    <dgm:cxn modelId="{3997EB6B-C121-42BD-89BB-0FD294897C7E}" type="presOf" srcId="{401538F5-EFF6-8F42-90F4-749D6D479E56}" destId="{9D813851-1C34-9949-9ED1-7C56EFF2A014}" srcOrd="0" destOrd="0" presId="urn:microsoft.com/office/officeart/2008/layout/NameandTitleOrganizationalChart"/>
    <dgm:cxn modelId="{64AE237E-0190-48A3-A76C-FBC9869160E6}" type="presOf" srcId="{F650CCF8-07AC-AB49-BBDD-D33F51D5C7F7}" destId="{A82CF952-9C72-F645-9AFF-6F248EAE5C10}" srcOrd="0" destOrd="0" presId="urn:microsoft.com/office/officeart/2008/layout/NameandTitleOrganizationalChart"/>
    <dgm:cxn modelId="{0272548E-013C-4145-9D55-EA6AF541397C}" srcId="{7E1BC822-9D9D-DA46-80AD-AD6569649F4A}" destId="{A45CB3AA-6189-5544-A162-DED0031CFDF6}" srcOrd="0" destOrd="0" parTransId="{0A3F3D13-70E3-DC42-866A-74B1D32C8CD2}" sibTransId="{F650CCF8-07AC-AB49-BBDD-D33F51D5C7F7}"/>
    <dgm:cxn modelId="{CB35F599-A55C-497A-BEB0-9BBF03BA93B0}" type="presOf" srcId="{25681053-D091-6C4F-AC04-86A1135A957F}" destId="{7242546B-0313-D04E-9DA0-EAC153394B7D}" srcOrd="1" destOrd="0" presId="urn:microsoft.com/office/officeart/2008/layout/NameandTitleOrganizationalChart"/>
    <dgm:cxn modelId="{9F9A0B9B-E492-4A40-A896-B1377B0C2B47}" type="presOf" srcId="{C6D1974A-0EC1-AA4D-8B2C-8C8686EF87E6}" destId="{62C08A49-3AF3-EA47-B4B7-F2ADAC6F99A6}" srcOrd="0" destOrd="0" presId="urn:microsoft.com/office/officeart/2008/layout/NameandTitleOrganizationalChart"/>
    <dgm:cxn modelId="{189666AE-4454-4C3A-9FA8-AD69E5B45E6F}" type="presOf" srcId="{A45CB3AA-6189-5544-A162-DED0031CFDF6}" destId="{7A8E4B55-12A6-444A-9E46-7285CC47EFD1}" srcOrd="0" destOrd="0" presId="urn:microsoft.com/office/officeart/2008/layout/NameandTitleOrganizationalChart"/>
    <dgm:cxn modelId="{8A59CFAE-1A76-4033-A8D0-A2E88B390F7B}" type="presOf" srcId="{1C21655D-7535-AA4B-A3BC-FEE5994CE785}" destId="{A7273EE9-CBBC-F748-86B6-D92683FA8CC9}" srcOrd="0" destOrd="0" presId="urn:microsoft.com/office/officeart/2008/layout/NameandTitleOrganizationalChart"/>
    <dgm:cxn modelId="{750470BF-68A2-CA41-8AF6-A9E6DFA648C6}" srcId="{A45CB3AA-6189-5544-A162-DED0031CFDF6}" destId="{25681053-D091-6C4F-AC04-86A1135A957F}" srcOrd="1" destOrd="0" parTransId="{AB4ADB73-723C-B842-992A-1A3685EA725E}" sibTransId="{A69D2549-32C3-CF4C-B725-C9D8A270C52C}"/>
    <dgm:cxn modelId="{0EE67EC3-3910-EF41-8FE3-37AEAFBF6689}" srcId="{A45CB3AA-6189-5544-A162-DED0031CFDF6}" destId="{C0619AED-F7D9-8842-BEF7-9AB020BCE4E4}" srcOrd="0" destOrd="0" parTransId="{401538F5-EFF6-8F42-90F4-749D6D479E56}" sibTransId="{13423D6A-6AFD-0744-B35A-285F375D186C}"/>
    <dgm:cxn modelId="{AB0BBFD0-9C97-46B8-9FF4-E2A5BC0D52A8}" type="presOf" srcId="{541FC2F9-5E90-7D41-8A9B-16ECB4253256}" destId="{B9D41AA3-ABCF-4448-A234-9232A786D58E}" srcOrd="1" destOrd="0" presId="urn:microsoft.com/office/officeart/2008/layout/NameandTitleOrganizationalChart"/>
    <dgm:cxn modelId="{860A1ED1-B1AB-4A5B-A573-81675B8A5A51}" type="presOf" srcId="{C6D1974A-0EC1-AA4D-8B2C-8C8686EF87E6}" destId="{28C5EFC1-2334-0A4B-BB45-A29EDC0F447F}" srcOrd="1" destOrd="0" presId="urn:microsoft.com/office/officeart/2008/layout/NameandTitleOrganizationalChart"/>
    <dgm:cxn modelId="{58B71FD5-5A42-48B9-88E8-78B84AFE5DA5}" type="presOf" srcId="{7E1BC822-9D9D-DA46-80AD-AD6569649F4A}" destId="{67BCE900-C563-AB44-B5F0-D4BAB13759B1}" srcOrd="0" destOrd="0" presId="urn:microsoft.com/office/officeart/2008/layout/NameandTitleOrganizationalChart"/>
    <dgm:cxn modelId="{5237C8D8-7E99-4BB6-A5C2-B21B479E6F3E}" type="presOf" srcId="{2DDDC750-3767-E341-AEA8-7C17062DF181}" destId="{551E7386-A291-D643-85F0-76117FD6725E}" srcOrd="0" destOrd="0" presId="urn:microsoft.com/office/officeart/2008/layout/NameandTitleOrganizationalChart"/>
    <dgm:cxn modelId="{823D73DB-BD36-4C2D-914B-8AB60D25FE45}" type="presOf" srcId="{541FC2F9-5E90-7D41-8A9B-16ECB4253256}" destId="{42341C88-84E5-9F41-89E8-C96F4350BAE4}" srcOrd="0" destOrd="0" presId="urn:microsoft.com/office/officeart/2008/layout/NameandTitleOrganizationalChart"/>
    <dgm:cxn modelId="{D412A0E5-3646-4FAD-B7E2-54EF4BA6AC6C}" type="presOf" srcId="{25681053-D091-6C4F-AC04-86A1135A957F}" destId="{9DB2F18D-8555-0D47-A5D0-FDEA4A9E1E88}" srcOrd="0" destOrd="0" presId="urn:microsoft.com/office/officeart/2008/layout/NameandTitleOrganizationalChart"/>
    <dgm:cxn modelId="{4062DBED-0B5F-49A7-84C1-11C8FDA2E8C8}" type="presOf" srcId="{13423D6A-6AFD-0744-B35A-285F375D186C}" destId="{0F3F011A-EE3F-A140-861E-EFCAC4F2300F}" srcOrd="0" destOrd="0" presId="urn:microsoft.com/office/officeart/2008/layout/NameandTitleOrganizationalChart"/>
    <dgm:cxn modelId="{7927E4F7-FDD8-4083-A8AB-8DC30E95F270}" type="presOf" srcId="{C0619AED-F7D9-8842-BEF7-9AB020BCE4E4}" destId="{BBFDA862-042B-924D-9FAA-E4D3B93379C9}" srcOrd="0" destOrd="0" presId="urn:microsoft.com/office/officeart/2008/layout/NameandTitleOrganizationalChart"/>
    <dgm:cxn modelId="{D69DACFA-B961-4D1A-951C-0BDC915AE9BF}" type="presOf" srcId="{A45CB3AA-6189-5544-A162-DED0031CFDF6}" destId="{5B29A207-003B-034A-9795-A1E1C746CAB4}" srcOrd="1" destOrd="0" presId="urn:microsoft.com/office/officeart/2008/layout/NameandTitleOrganizationalChart"/>
    <dgm:cxn modelId="{4458DA6F-3339-4C3F-BF75-0217EBB4C422}" type="presParOf" srcId="{67BCE900-C563-AB44-B5F0-D4BAB13759B1}" destId="{085C7006-DA52-0C45-92F7-9D9D30CA9369}" srcOrd="0" destOrd="0" presId="urn:microsoft.com/office/officeart/2008/layout/NameandTitleOrganizationalChart"/>
    <dgm:cxn modelId="{6AE342F9-893F-4296-9E2C-1ACD9AD1293A}" type="presParOf" srcId="{085C7006-DA52-0C45-92F7-9D9D30CA9369}" destId="{CE64987B-F49E-354B-8068-B90B4ECB9294}" srcOrd="0" destOrd="0" presId="urn:microsoft.com/office/officeart/2008/layout/NameandTitleOrganizationalChart"/>
    <dgm:cxn modelId="{65D1375A-9B9D-43EA-90C3-D87B4D04F692}" type="presParOf" srcId="{CE64987B-F49E-354B-8068-B90B4ECB9294}" destId="{7A8E4B55-12A6-444A-9E46-7285CC47EFD1}" srcOrd="0" destOrd="0" presId="urn:microsoft.com/office/officeart/2008/layout/NameandTitleOrganizationalChart"/>
    <dgm:cxn modelId="{FB054307-CB2A-456A-9798-CE0E65953F07}" type="presParOf" srcId="{CE64987B-F49E-354B-8068-B90B4ECB9294}" destId="{A82CF952-9C72-F645-9AFF-6F248EAE5C10}" srcOrd="1" destOrd="0" presId="urn:microsoft.com/office/officeart/2008/layout/NameandTitleOrganizationalChart"/>
    <dgm:cxn modelId="{BEA59F6D-7D8B-4161-AC21-3397C7979AB6}" type="presParOf" srcId="{CE64987B-F49E-354B-8068-B90B4ECB9294}" destId="{5B29A207-003B-034A-9795-A1E1C746CAB4}" srcOrd="2" destOrd="0" presId="urn:microsoft.com/office/officeart/2008/layout/NameandTitleOrganizationalChart"/>
    <dgm:cxn modelId="{815E0005-FDC1-4481-9419-07A53B999535}" type="presParOf" srcId="{085C7006-DA52-0C45-92F7-9D9D30CA9369}" destId="{ED79AE7F-9F80-E04C-98FC-02DF9A899B32}" srcOrd="1" destOrd="0" presId="urn:microsoft.com/office/officeart/2008/layout/NameandTitleOrganizationalChart"/>
    <dgm:cxn modelId="{1A9B2F17-9057-440E-A1AB-58BC1E012DDB}" type="presParOf" srcId="{ED79AE7F-9F80-E04C-98FC-02DF9A899B32}" destId="{8F45EB92-58B3-A34E-9545-E481B85CB1E5}" srcOrd="0" destOrd="0" presId="urn:microsoft.com/office/officeart/2008/layout/NameandTitleOrganizationalChart"/>
    <dgm:cxn modelId="{4E5E13F5-B6E7-4545-80A1-1D946E73AD35}" type="presParOf" srcId="{ED79AE7F-9F80-E04C-98FC-02DF9A899B32}" destId="{14F628A2-233E-E445-998F-3A388EEF264A}" srcOrd="1" destOrd="0" presId="urn:microsoft.com/office/officeart/2008/layout/NameandTitleOrganizationalChart"/>
    <dgm:cxn modelId="{8306377B-9C76-41F8-B7B4-F9AD2EEF1FB0}" type="presParOf" srcId="{14F628A2-233E-E445-998F-3A388EEF264A}" destId="{051EA0DD-B92D-A740-86F5-CCE33D3D5FBE}" srcOrd="0" destOrd="0" presId="urn:microsoft.com/office/officeart/2008/layout/NameandTitleOrganizationalChart"/>
    <dgm:cxn modelId="{F10D8F6B-D491-4FA3-8E61-B2D2FCED252B}" type="presParOf" srcId="{051EA0DD-B92D-A740-86F5-CCE33D3D5FBE}" destId="{9DB2F18D-8555-0D47-A5D0-FDEA4A9E1E88}" srcOrd="0" destOrd="0" presId="urn:microsoft.com/office/officeart/2008/layout/NameandTitleOrganizationalChart"/>
    <dgm:cxn modelId="{A735D0D9-A25E-49C0-8138-8F394996BECA}" type="presParOf" srcId="{051EA0DD-B92D-A740-86F5-CCE33D3D5FBE}" destId="{B5EAC462-8C53-EE40-B3E3-AAA161BF58A4}" srcOrd="1" destOrd="0" presId="urn:microsoft.com/office/officeart/2008/layout/NameandTitleOrganizationalChart"/>
    <dgm:cxn modelId="{9D134BBD-16D9-43D8-AD09-A44A32E8AF7F}" type="presParOf" srcId="{051EA0DD-B92D-A740-86F5-CCE33D3D5FBE}" destId="{7242546B-0313-D04E-9DA0-EAC153394B7D}" srcOrd="2" destOrd="0" presId="urn:microsoft.com/office/officeart/2008/layout/NameandTitleOrganizationalChart"/>
    <dgm:cxn modelId="{9D2A33AE-3383-4246-B790-3F2587F64D5C}" type="presParOf" srcId="{14F628A2-233E-E445-998F-3A388EEF264A}" destId="{8687E0D3-77C4-824C-9323-6872AB40F629}" srcOrd="1" destOrd="0" presId="urn:microsoft.com/office/officeart/2008/layout/NameandTitleOrganizationalChart"/>
    <dgm:cxn modelId="{AB3D616E-511D-4C4D-AF85-9B1F92E9719F}" type="presParOf" srcId="{14F628A2-233E-E445-998F-3A388EEF264A}" destId="{B559D882-754C-0E4C-87B7-B74D298B8910}" srcOrd="2" destOrd="0" presId="urn:microsoft.com/office/officeart/2008/layout/NameandTitleOrganizationalChart"/>
    <dgm:cxn modelId="{D17BC276-22A3-42D2-B986-069EDFDE324A}" type="presParOf" srcId="{ED79AE7F-9F80-E04C-98FC-02DF9A899B32}" destId="{551E7386-A291-D643-85F0-76117FD6725E}" srcOrd="2" destOrd="0" presId="urn:microsoft.com/office/officeart/2008/layout/NameandTitleOrganizationalChart"/>
    <dgm:cxn modelId="{21C366D5-6B7E-44C3-B4B1-DBEC370BF226}" type="presParOf" srcId="{ED79AE7F-9F80-E04C-98FC-02DF9A899B32}" destId="{E79E97CC-1047-6049-8F48-F42CA567509E}" srcOrd="3" destOrd="0" presId="urn:microsoft.com/office/officeart/2008/layout/NameandTitleOrganizationalChart"/>
    <dgm:cxn modelId="{939C861F-4D3E-4E95-8744-47EAD41A3C31}" type="presParOf" srcId="{E79E97CC-1047-6049-8F48-F42CA567509E}" destId="{C8F5B5EA-5321-5E4F-BF7F-88C83F877464}" srcOrd="0" destOrd="0" presId="urn:microsoft.com/office/officeart/2008/layout/NameandTitleOrganizationalChart"/>
    <dgm:cxn modelId="{1AF584BD-413F-4DA2-BB72-CC1E02ED0D33}" type="presParOf" srcId="{C8F5B5EA-5321-5E4F-BF7F-88C83F877464}" destId="{42341C88-84E5-9F41-89E8-C96F4350BAE4}" srcOrd="0" destOrd="0" presId="urn:microsoft.com/office/officeart/2008/layout/NameandTitleOrganizationalChart"/>
    <dgm:cxn modelId="{5677E0FF-E7E5-42BC-8A4B-4E112A012E9A}" type="presParOf" srcId="{C8F5B5EA-5321-5E4F-BF7F-88C83F877464}" destId="{DE9E38B9-FF59-8140-A397-65434945DE7D}" srcOrd="1" destOrd="0" presId="urn:microsoft.com/office/officeart/2008/layout/NameandTitleOrganizationalChart"/>
    <dgm:cxn modelId="{CA835C2F-E39D-49A5-B0D2-59AACEAD4C72}" type="presParOf" srcId="{C8F5B5EA-5321-5E4F-BF7F-88C83F877464}" destId="{B9D41AA3-ABCF-4448-A234-9232A786D58E}" srcOrd="2" destOrd="0" presId="urn:microsoft.com/office/officeart/2008/layout/NameandTitleOrganizationalChart"/>
    <dgm:cxn modelId="{E7720A67-2BD8-4771-834C-51AC5FA30DCF}" type="presParOf" srcId="{E79E97CC-1047-6049-8F48-F42CA567509E}" destId="{90F59462-0F43-3B4D-B5D9-1067CA211911}" srcOrd="1" destOrd="0" presId="urn:microsoft.com/office/officeart/2008/layout/NameandTitleOrganizationalChart"/>
    <dgm:cxn modelId="{E0993828-B352-4919-95D3-A43CCA0BE416}" type="presParOf" srcId="{E79E97CC-1047-6049-8F48-F42CA567509E}" destId="{AA019DD3-998A-6F4F-B3D5-ED26B90EAD6B}" srcOrd="2" destOrd="0" presId="urn:microsoft.com/office/officeart/2008/layout/NameandTitleOrganizationalChart"/>
    <dgm:cxn modelId="{7786A6F5-8C16-4ECD-AEA6-78E4F8FAC266}" type="presParOf" srcId="{ED79AE7F-9F80-E04C-98FC-02DF9A899B32}" destId="{213973B2-76DF-FC46-8E22-DC74FE2A03B6}" srcOrd="4" destOrd="0" presId="urn:microsoft.com/office/officeart/2008/layout/NameandTitleOrganizationalChart"/>
    <dgm:cxn modelId="{FD24A8C5-B8DC-43E4-834D-4FF1D2F42759}" type="presParOf" srcId="{ED79AE7F-9F80-E04C-98FC-02DF9A899B32}" destId="{33DAD424-2869-A748-B60D-8F699DFB0B5A}" srcOrd="5" destOrd="0" presId="urn:microsoft.com/office/officeart/2008/layout/NameandTitleOrganizationalChart"/>
    <dgm:cxn modelId="{E9B0FBE2-01E7-43AB-9762-99C756F0FDE5}" type="presParOf" srcId="{33DAD424-2869-A748-B60D-8F699DFB0B5A}" destId="{46D51E4A-2DF2-AE4E-82AC-B7365D05B5A5}" srcOrd="0" destOrd="0" presId="urn:microsoft.com/office/officeart/2008/layout/NameandTitleOrganizationalChart"/>
    <dgm:cxn modelId="{3522FAD6-8AD8-4AAA-B753-F52E18991B28}" type="presParOf" srcId="{46D51E4A-2DF2-AE4E-82AC-B7365D05B5A5}" destId="{62C08A49-3AF3-EA47-B4B7-F2ADAC6F99A6}" srcOrd="0" destOrd="0" presId="urn:microsoft.com/office/officeart/2008/layout/NameandTitleOrganizationalChart"/>
    <dgm:cxn modelId="{4EF03442-111E-4DCF-8929-9C0A4F603146}" type="presParOf" srcId="{46D51E4A-2DF2-AE4E-82AC-B7365D05B5A5}" destId="{A7273EE9-CBBC-F748-86B6-D92683FA8CC9}" srcOrd="1" destOrd="0" presId="urn:microsoft.com/office/officeart/2008/layout/NameandTitleOrganizationalChart"/>
    <dgm:cxn modelId="{A67AA4E3-25D9-49BC-9ADE-D3211C80BE18}" type="presParOf" srcId="{46D51E4A-2DF2-AE4E-82AC-B7365D05B5A5}" destId="{28C5EFC1-2334-0A4B-BB45-A29EDC0F447F}" srcOrd="2" destOrd="0" presId="urn:microsoft.com/office/officeart/2008/layout/NameandTitleOrganizationalChart"/>
    <dgm:cxn modelId="{31DD9BC2-AFEE-4B5C-9574-3629E5548431}" type="presParOf" srcId="{33DAD424-2869-A748-B60D-8F699DFB0B5A}" destId="{C06AE892-E7D5-9345-BB41-E1FE76834E82}" srcOrd="1" destOrd="0" presId="urn:microsoft.com/office/officeart/2008/layout/NameandTitleOrganizationalChart"/>
    <dgm:cxn modelId="{2DCF0611-0223-4972-B3D0-F76E6E7AE40A}" type="presParOf" srcId="{33DAD424-2869-A748-B60D-8F699DFB0B5A}" destId="{8D57CFF6-AD09-4240-AB85-004E726D22D8}" srcOrd="2" destOrd="0" presId="urn:microsoft.com/office/officeart/2008/layout/NameandTitleOrganizationalChart"/>
    <dgm:cxn modelId="{7A3047B2-815D-4ABF-805E-0B8DB954EA64}" type="presParOf" srcId="{085C7006-DA52-0C45-92F7-9D9D30CA9369}" destId="{D01D50E0-3BCB-B141-A2E0-E0F9A23311FA}" srcOrd="2" destOrd="0" presId="urn:microsoft.com/office/officeart/2008/layout/NameandTitleOrganizationalChart"/>
    <dgm:cxn modelId="{29D27407-24F0-4C50-90AA-4CAADC159BB8}" type="presParOf" srcId="{D01D50E0-3BCB-B141-A2E0-E0F9A23311FA}" destId="{9D813851-1C34-9949-9ED1-7C56EFF2A014}" srcOrd="0" destOrd="0" presId="urn:microsoft.com/office/officeart/2008/layout/NameandTitleOrganizationalChart"/>
    <dgm:cxn modelId="{2D3C1E58-C0B8-418E-A89A-DF93C8AFF255}" type="presParOf" srcId="{D01D50E0-3BCB-B141-A2E0-E0F9A23311FA}" destId="{3B67D6CB-77FE-D34D-AD42-886107FB6231}" srcOrd="1" destOrd="0" presId="urn:microsoft.com/office/officeart/2008/layout/NameandTitleOrganizationalChart"/>
    <dgm:cxn modelId="{338AD50F-1CA8-437A-8C9C-231106F2035C}" type="presParOf" srcId="{3B67D6CB-77FE-D34D-AD42-886107FB6231}" destId="{62429DA3-5C39-C04F-BE4A-77EC8FD893FB}" srcOrd="0" destOrd="0" presId="urn:microsoft.com/office/officeart/2008/layout/NameandTitleOrganizationalChart"/>
    <dgm:cxn modelId="{196A994D-6E86-4BE4-B4FE-831DB081743B}" type="presParOf" srcId="{62429DA3-5C39-C04F-BE4A-77EC8FD893FB}" destId="{BBFDA862-042B-924D-9FAA-E4D3B93379C9}" srcOrd="0" destOrd="0" presId="urn:microsoft.com/office/officeart/2008/layout/NameandTitleOrganizationalChart"/>
    <dgm:cxn modelId="{9D099838-1090-4566-BDAA-B5B64B0CBD66}" type="presParOf" srcId="{62429DA3-5C39-C04F-BE4A-77EC8FD893FB}" destId="{0F3F011A-EE3F-A140-861E-EFCAC4F2300F}" srcOrd="1" destOrd="0" presId="urn:microsoft.com/office/officeart/2008/layout/NameandTitleOrganizationalChart"/>
    <dgm:cxn modelId="{E2E7CCAD-9299-4A1E-AEA9-9BAEDDC56EF8}" type="presParOf" srcId="{62429DA3-5C39-C04F-BE4A-77EC8FD893FB}" destId="{48CE1DFC-E88D-E94C-89FB-0C5EC87F5587}" srcOrd="2" destOrd="0" presId="urn:microsoft.com/office/officeart/2008/layout/NameandTitleOrganizationalChart"/>
    <dgm:cxn modelId="{1AF85F87-A202-4A78-AD6F-94A7CE154364}" type="presParOf" srcId="{3B67D6CB-77FE-D34D-AD42-886107FB6231}" destId="{179E2089-1902-5646-8842-AB59AF90C17D}" srcOrd="1" destOrd="0" presId="urn:microsoft.com/office/officeart/2008/layout/NameandTitleOrganizationalChart"/>
    <dgm:cxn modelId="{A98E9AE7-9AAC-4D2C-A0C5-E7000917CFE5}" type="presParOf" srcId="{3B67D6CB-77FE-D34D-AD42-886107FB6231}" destId="{05A463BB-F0A2-BE49-9299-96CA0E0BEB40}"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13851-1C34-9949-9ED1-7C56EFF2A014}">
      <dsp:nvSpPr>
        <dsp:cNvPr id="0" name=""/>
        <dsp:cNvSpPr/>
      </dsp:nvSpPr>
      <dsp:spPr>
        <a:xfrm>
          <a:off x="3862170" y="1628852"/>
          <a:ext cx="252629" cy="1046606"/>
        </a:xfrm>
        <a:custGeom>
          <a:avLst/>
          <a:gdLst/>
          <a:ahLst/>
          <a:cxnLst/>
          <a:rect l="0" t="0" r="0" b="0"/>
          <a:pathLst>
            <a:path>
              <a:moveTo>
                <a:pt x="252629" y="0"/>
              </a:moveTo>
              <a:lnTo>
                <a:pt x="252629" y="1046606"/>
              </a:lnTo>
              <a:lnTo>
                <a:pt x="0" y="10466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973B2-76DF-FC46-8E22-DC74FE2A03B6}">
      <dsp:nvSpPr>
        <dsp:cNvPr id="0" name=""/>
        <dsp:cNvSpPr/>
      </dsp:nvSpPr>
      <dsp:spPr>
        <a:xfrm>
          <a:off x="4114800" y="1628852"/>
          <a:ext cx="2676064" cy="2213513"/>
        </a:xfrm>
        <a:custGeom>
          <a:avLst/>
          <a:gdLst/>
          <a:ahLst/>
          <a:cxnLst/>
          <a:rect l="0" t="0" r="0" b="0"/>
          <a:pathLst>
            <a:path>
              <a:moveTo>
                <a:pt x="0" y="0"/>
              </a:moveTo>
              <a:lnTo>
                <a:pt x="0" y="1960884"/>
              </a:lnTo>
              <a:lnTo>
                <a:pt x="2676064" y="1960884"/>
              </a:lnTo>
              <a:lnTo>
                <a:pt x="2676064" y="2213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E7386-A291-D643-85F0-76117FD6725E}">
      <dsp:nvSpPr>
        <dsp:cNvPr id="0" name=""/>
        <dsp:cNvSpPr/>
      </dsp:nvSpPr>
      <dsp:spPr>
        <a:xfrm>
          <a:off x="3996575" y="1628852"/>
          <a:ext cx="118224" cy="2213513"/>
        </a:xfrm>
        <a:custGeom>
          <a:avLst/>
          <a:gdLst/>
          <a:ahLst/>
          <a:cxnLst/>
          <a:rect l="0" t="0" r="0" b="0"/>
          <a:pathLst>
            <a:path>
              <a:moveTo>
                <a:pt x="118224" y="0"/>
              </a:moveTo>
              <a:lnTo>
                <a:pt x="118224" y="1960884"/>
              </a:lnTo>
              <a:lnTo>
                <a:pt x="0" y="1960884"/>
              </a:lnTo>
              <a:lnTo>
                <a:pt x="0" y="2213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5EB92-58B3-A34E-9545-E481B85CB1E5}">
      <dsp:nvSpPr>
        <dsp:cNvPr id="0" name=""/>
        <dsp:cNvSpPr/>
      </dsp:nvSpPr>
      <dsp:spPr>
        <a:xfrm>
          <a:off x="1127211" y="1628852"/>
          <a:ext cx="2987588" cy="2213513"/>
        </a:xfrm>
        <a:custGeom>
          <a:avLst/>
          <a:gdLst/>
          <a:ahLst/>
          <a:cxnLst/>
          <a:rect l="0" t="0" r="0" b="0"/>
          <a:pathLst>
            <a:path>
              <a:moveTo>
                <a:pt x="2987588" y="0"/>
              </a:moveTo>
              <a:lnTo>
                <a:pt x="2987588" y="1960884"/>
              </a:lnTo>
              <a:lnTo>
                <a:pt x="0" y="1960884"/>
              </a:lnTo>
              <a:lnTo>
                <a:pt x="0" y="2213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E4B55-12A6-444A-9E46-7285CC47EFD1}">
      <dsp:nvSpPr>
        <dsp:cNvPr id="0" name=""/>
        <dsp:cNvSpPr/>
      </dsp:nvSpPr>
      <dsp:spPr>
        <a:xfrm>
          <a:off x="3069232" y="231902"/>
          <a:ext cx="2091134" cy="1396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52781" numCol="1" spcCol="1270" anchor="ctr" anchorCtr="0">
          <a:noAutofit/>
        </a:bodyPr>
        <a:lstStyle/>
        <a:p>
          <a:pPr marL="0" lvl="0" indent="0" algn="ctr" defTabSz="1200150">
            <a:lnSpc>
              <a:spcPct val="90000"/>
            </a:lnSpc>
            <a:spcBef>
              <a:spcPct val="0"/>
            </a:spcBef>
            <a:spcAft>
              <a:spcPct val="35000"/>
            </a:spcAft>
            <a:buNone/>
          </a:pPr>
          <a:r>
            <a:rPr lang="nl-NL" sz="2700" b="1" kern="1200" dirty="0"/>
            <a:t>Jan</a:t>
          </a:r>
        </a:p>
        <a:p>
          <a:pPr marL="0" lvl="0" indent="0" algn="ctr" defTabSz="1200150">
            <a:lnSpc>
              <a:spcPct val="90000"/>
            </a:lnSpc>
            <a:spcBef>
              <a:spcPct val="0"/>
            </a:spcBef>
            <a:spcAft>
              <a:spcPct val="35000"/>
            </a:spcAft>
            <a:buNone/>
          </a:pPr>
          <a:r>
            <a:rPr lang="nl-NL" sz="2700" b="1" kern="1200" dirty="0"/>
            <a:t>Verhage</a:t>
          </a:r>
        </a:p>
      </dsp:txBody>
      <dsp:txXfrm>
        <a:off x="3069232" y="231902"/>
        <a:ext cx="2091134" cy="1396949"/>
      </dsp:txXfrm>
    </dsp:sp>
    <dsp:sp modelId="{A82CF952-9C72-F645-9AFF-6F248EAE5C10}">
      <dsp:nvSpPr>
        <dsp:cNvPr id="0" name=""/>
        <dsp:cNvSpPr/>
      </dsp:nvSpPr>
      <dsp:spPr>
        <a:xfrm>
          <a:off x="3902671" y="1408876"/>
          <a:ext cx="1439557" cy="3608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ctr" defTabSz="1022350">
            <a:lnSpc>
              <a:spcPct val="90000"/>
            </a:lnSpc>
            <a:spcBef>
              <a:spcPct val="0"/>
            </a:spcBef>
            <a:spcAft>
              <a:spcPct val="35000"/>
            </a:spcAft>
            <a:buNone/>
          </a:pPr>
          <a:r>
            <a:rPr lang="nl-NL" sz="2300" b="1" kern="1200" dirty="0"/>
            <a:t>voorzitter</a:t>
          </a:r>
        </a:p>
      </dsp:txBody>
      <dsp:txXfrm>
        <a:off x="3902671" y="1408876"/>
        <a:ext cx="1439557" cy="360898"/>
      </dsp:txXfrm>
    </dsp:sp>
    <dsp:sp modelId="{9DB2F18D-8555-0D47-A5D0-FDEA4A9E1E88}">
      <dsp:nvSpPr>
        <dsp:cNvPr id="0" name=""/>
        <dsp:cNvSpPr/>
      </dsp:nvSpPr>
      <dsp:spPr>
        <a:xfrm>
          <a:off x="81644" y="3842365"/>
          <a:ext cx="2091134" cy="11374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52781" numCol="1" spcCol="1270" anchor="ctr" anchorCtr="0">
          <a:noAutofit/>
        </a:bodyPr>
        <a:lstStyle/>
        <a:p>
          <a:pPr marL="0" lvl="0" indent="0" algn="ctr" defTabSz="1200150">
            <a:lnSpc>
              <a:spcPct val="90000"/>
            </a:lnSpc>
            <a:spcBef>
              <a:spcPct val="0"/>
            </a:spcBef>
            <a:spcAft>
              <a:spcPct val="35000"/>
            </a:spcAft>
            <a:buNone/>
          </a:pPr>
          <a:r>
            <a:rPr lang="nl-NL" sz="2700" b="1" kern="1200" dirty="0"/>
            <a:t>Peter</a:t>
          </a:r>
          <a:br>
            <a:rPr lang="nl-NL" sz="2700" b="1" kern="1200" dirty="0"/>
          </a:br>
          <a:r>
            <a:rPr lang="nl-NL" sz="2700" b="1" kern="1200" dirty="0"/>
            <a:t>Verweij</a:t>
          </a:r>
        </a:p>
      </dsp:txBody>
      <dsp:txXfrm>
        <a:off x="81644" y="3842365"/>
        <a:ext cx="2091134" cy="1137481"/>
      </dsp:txXfrm>
    </dsp:sp>
    <dsp:sp modelId="{B5EAC462-8C53-EE40-B3E3-AAA161BF58A4}">
      <dsp:nvSpPr>
        <dsp:cNvPr id="0" name=""/>
        <dsp:cNvSpPr/>
      </dsp:nvSpPr>
      <dsp:spPr>
        <a:xfrm>
          <a:off x="565158" y="4809848"/>
          <a:ext cx="2009734" cy="31798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100000"/>
            </a:lnSpc>
            <a:spcBef>
              <a:spcPct val="0"/>
            </a:spcBef>
            <a:spcAft>
              <a:spcPct val="35000"/>
            </a:spcAft>
            <a:buNone/>
          </a:pPr>
          <a:r>
            <a:rPr lang="nl-NL" sz="2000" b="1" kern="1200" dirty="0"/>
            <a:t>penningmeester</a:t>
          </a:r>
        </a:p>
      </dsp:txBody>
      <dsp:txXfrm>
        <a:off x="565158" y="4809848"/>
        <a:ext cx="2009734" cy="317984"/>
      </dsp:txXfrm>
    </dsp:sp>
    <dsp:sp modelId="{42341C88-84E5-9F41-89E8-C96F4350BAE4}">
      <dsp:nvSpPr>
        <dsp:cNvPr id="0" name=""/>
        <dsp:cNvSpPr/>
      </dsp:nvSpPr>
      <dsp:spPr>
        <a:xfrm>
          <a:off x="2951007" y="3842365"/>
          <a:ext cx="2091134" cy="108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52781" numCol="1" spcCol="1270" anchor="ctr" anchorCtr="0">
          <a:noAutofit/>
        </a:bodyPr>
        <a:lstStyle/>
        <a:p>
          <a:pPr marL="0" lvl="0" indent="0" algn="ctr" defTabSz="1200150">
            <a:lnSpc>
              <a:spcPct val="90000"/>
            </a:lnSpc>
            <a:spcBef>
              <a:spcPct val="0"/>
            </a:spcBef>
            <a:spcAft>
              <a:spcPct val="35000"/>
            </a:spcAft>
            <a:buNone/>
          </a:pPr>
          <a:r>
            <a:rPr lang="nl-NL" sz="2700" b="1" kern="1200" dirty="0"/>
            <a:t>Mark</a:t>
          </a:r>
        </a:p>
        <a:p>
          <a:pPr marL="0" lvl="0" indent="0" algn="ctr" defTabSz="1200150">
            <a:lnSpc>
              <a:spcPct val="90000"/>
            </a:lnSpc>
            <a:spcBef>
              <a:spcPct val="0"/>
            </a:spcBef>
            <a:spcAft>
              <a:spcPct val="35000"/>
            </a:spcAft>
            <a:buNone/>
          </a:pPr>
          <a:r>
            <a:rPr lang="nl-NL" sz="2700" b="1" kern="1200" dirty="0"/>
            <a:t>van den Eijkel</a:t>
          </a:r>
          <a:endParaRPr lang="nl-NL" sz="2700" kern="1200" dirty="0"/>
        </a:p>
      </dsp:txBody>
      <dsp:txXfrm>
        <a:off x="2951007" y="3842365"/>
        <a:ext cx="2091134" cy="1082696"/>
      </dsp:txXfrm>
    </dsp:sp>
    <dsp:sp modelId="{DE9E38B9-FF59-8140-A397-65434945DE7D}">
      <dsp:nvSpPr>
        <dsp:cNvPr id="0" name=""/>
        <dsp:cNvSpPr/>
      </dsp:nvSpPr>
      <dsp:spPr>
        <a:xfrm>
          <a:off x="3475700" y="4789199"/>
          <a:ext cx="1859587" cy="3608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100000"/>
            </a:lnSpc>
            <a:spcBef>
              <a:spcPct val="0"/>
            </a:spcBef>
            <a:spcAft>
              <a:spcPct val="35000"/>
            </a:spcAft>
            <a:buNone/>
          </a:pPr>
          <a:r>
            <a:rPr lang="nl-NL" sz="2000" b="1" kern="1200" dirty="0"/>
            <a:t>Global Grants</a:t>
          </a:r>
          <a:endParaRPr lang="nl-NL" sz="1800" kern="1200" dirty="0"/>
        </a:p>
      </dsp:txBody>
      <dsp:txXfrm>
        <a:off x="3475700" y="4789199"/>
        <a:ext cx="1859587" cy="360898"/>
      </dsp:txXfrm>
    </dsp:sp>
    <dsp:sp modelId="{62C08A49-3AF3-EA47-B4B7-F2ADAC6F99A6}">
      <dsp:nvSpPr>
        <dsp:cNvPr id="0" name=""/>
        <dsp:cNvSpPr/>
      </dsp:nvSpPr>
      <dsp:spPr>
        <a:xfrm>
          <a:off x="5745297" y="3842365"/>
          <a:ext cx="2091134" cy="108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52781" numCol="1" spcCol="1270" anchor="ctr" anchorCtr="0">
          <a:noAutofit/>
        </a:bodyPr>
        <a:lstStyle/>
        <a:p>
          <a:pPr marL="0" lvl="0" indent="0" algn="ctr" defTabSz="1200150">
            <a:lnSpc>
              <a:spcPct val="90000"/>
            </a:lnSpc>
            <a:spcBef>
              <a:spcPct val="0"/>
            </a:spcBef>
            <a:spcAft>
              <a:spcPct val="35000"/>
            </a:spcAft>
            <a:buNone/>
          </a:pPr>
          <a:r>
            <a:rPr lang="nl-NL" sz="2700" b="1" kern="1200" dirty="0"/>
            <a:t>Marc</a:t>
          </a:r>
        </a:p>
        <a:p>
          <a:pPr marL="0" lvl="0" indent="0" algn="ctr" defTabSz="1200150">
            <a:lnSpc>
              <a:spcPct val="90000"/>
            </a:lnSpc>
            <a:spcBef>
              <a:spcPct val="0"/>
            </a:spcBef>
            <a:spcAft>
              <a:spcPct val="35000"/>
            </a:spcAft>
            <a:buNone/>
          </a:pPr>
          <a:r>
            <a:rPr lang="nl-NL" sz="2700" b="1" kern="1200" dirty="0"/>
            <a:t>Snoeren</a:t>
          </a:r>
        </a:p>
      </dsp:txBody>
      <dsp:txXfrm>
        <a:off x="5745297" y="3842365"/>
        <a:ext cx="2091134" cy="1082696"/>
      </dsp:txXfrm>
    </dsp:sp>
    <dsp:sp modelId="{A7273EE9-CBBC-F748-86B6-D92683FA8CC9}">
      <dsp:nvSpPr>
        <dsp:cNvPr id="0" name=""/>
        <dsp:cNvSpPr/>
      </dsp:nvSpPr>
      <dsp:spPr>
        <a:xfrm>
          <a:off x="6065480" y="4789199"/>
          <a:ext cx="2086841" cy="3608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100000"/>
            </a:lnSpc>
            <a:spcBef>
              <a:spcPct val="0"/>
            </a:spcBef>
            <a:spcAft>
              <a:spcPct val="35000"/>
            </a:spcAft>
            <a:buNone/>
          </a:pPr>
          <a:r>
            <a:rPr lang="nl-NL" sz="2000" b="1" kern="1200" dirty="0"/>
            <a:t>lid</a:t>
          </a:r>
        </a:p>
      </dsp:txBody>
      <dsp:txXfrm>
        <a:off x="6065480" y="4789199"/>
        <a:ext cx="2086841" cy="360898"/>
      </dsp:txXfrm>
    </dsp:sp>
    <dsp:sp modelId="{BBFDA862-042B-924D-9FAA-E4D3B93379C9}">
      <dsp:nvSpPr>
        <dsp:cNvPr id="0" name=""/>
        <dsp:cNvSpPr/>
      </dsp:nvSpPr>
      <dsp:spPr>
        <a:xfrm>
          <a:off x="1771036" y="2134110"/>
          <a:ext cx="2091134" cy="10826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52781" numCol="1" spcCol="1270" anchor="ctr" anchorCtr="0">
          <a:noAutofit/>
        </a:bodyPr>
        <a:lstStyle/>
        <a:p>
          <a:pPr marL="0" lvl="0" indent="0" algn="ctr" defTabSz="1200150">
            <a:lnSpc>
              <a:spcPct val="90000"/>
            </a:lnSpc>
            <a:spcBef>
              <a:spcPct val="0"/>
            </a:spcBef>
            <a:spcAft>
              <a:spcPct val="35000"/>
            </a:spcAft>
            <a:buNone/>
          </a:pPr>
          <a:r>
            <a:rPr lang="nl-NL" sz="2700" b="1" kern="1200" dirty="0"/>
            <a:t>Sjoerd Veerman</a:t>
          </a:r>
        </a:p>
      </dsp:txBody>
      <dsp:txXfrm>
        <a:off x="1771036" y="2134110"/>
        <a:ext cx="2091134" cy="1082696"/>
      </dsp:txXfrm>
    </dsp:sp>
    <dsp:sp modelId="{0F3F011A-EE3F-A140-861E-EFCAC4F2300F}">
      <dsp:nvSpPr>
        <dsp:cNvPr id="0" name=""/>
        <dsp:cNvSpPr/>
      </dsp:nvSpPr>
      <dsp:spPr>
        <a:xfrm>
          <a:off x="2588835" y="3051159"/>
          <a:ext cx="1321555" cy="3608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t>secretaris</a:t>
          </a:r>
        </a:p>
      </dsp:txBody>
      <dsp:txXfrm>
        <a:off x="2588835" y="3051159"/>
        <a:ext cx="1321555" cy="36089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1A427E11-34B1-44FC-9675-3E6BB0098D89}" type="slidenum">
              <a:rPr lang="en-US"/>
              <a:pPr/>
              <a:t>‹nr.›</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11D6A574-35A9-49BE-BFDC-BAF2F335866D}"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ltLang="en-US" dirty="0" err="1">
                <a:latin typeface="Arial" pitchFamily="34" charset="0"/>
                <a:ea typeface="ヒラギノ角ゴ Pro W3" pitchFamily="-84" charset="-128"/>
              </a:rPr>
              <a:t>Leidend</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thema</a:t>
            </a:r>
            <a:r>
              <a:rPr lang="en-US" altLang="en-US" baseline="0" dirty="0">
                <a:latin typeface="Arial" pitchFamily="34" charset="0"/>
                <a:ea typeface="ヒラギノ角ゴ Pro W3" pitchFamily="-84" charset="-128"/>
              </a:rPr>
              <a:t> van TRF: Doing good in the world.</a:t>
            </a:r>
            <a:endParaRPr lang="en-US" altLang="en-US" dirty="0">
              <a:latin typeface="Arial" pitchFamily="34" charset="0"/>
              <a:ea typeface="ヒラギノ角ゴ Pro W3" pitchFamily="-84" charset="-128"/>
            </a:endParaRPr>
          </a:p>
        </p:txBody>
      </p:sp>
      <p:sp>
        <p:nvSpPr>
          <p:cNvPr id="33796" name="Slide Number Placeholder 3"/>
          <p:cNvSpPr>
            <a:spLocks noGrp="1"/>
          </p:cNvSpPr>
          <p:nvPr>
            <p:ph type="sldNum" sz="quarter" idx="5"/>
          </p:nvPr>
        </p:nvSpPr>
        <p:spPr>
          <a:noFill/>
        </p:spPr>
        <p:txBody>
          <a:bodyPr/>
          <a:lstStyle/>
          <a:p>
            <a:fld id="{CE8F7CE2-B0B0-44AA-BCF0-037823D6066C}"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err="1"/>
              <a:t>Een</a:t>
            </a:r>
            <a:r>
              <a:rPr lang="en-US" dirty="0"/>
              <a:t> </a:t>
            </a:r>
            <a:r>
              <a:rPr lang="en-US" dirty="0" err="1"/>
              <a:t>spectaculaire</a:t>
            </a:r>
            <a:r>
              <a:rPr lang="en-US" dirty="0"/>
              <a:t> </a:t>
            </a:r>
            <a:r>
              <a:rPr lang="en-US" dirty="0" err="1"/>
              <a:t>daling</a:t>
            </a:r>
            <a:r>
              <a:rPr lang="en-US" dirty="0"/>
              <a:t>. </a:t>
            </a:r>
            <a:r>
              <a:rPr lang="en-US" dirty="0" err="1"/>
              <a:t>Echter</a:t>
            </a:r>
            <a:r>
              <a:rPr lang="en-US" dirty="0"/>
              <a:t>, het virus is</a:t>
            </a:r>
            <a:r>
              <a:rPr lang="en-US" baseline="0" dirty="0"/>
              <a:t> </a:t>
            </a:r>
            <a:r>
              <a:rPr lang="en-US" baseline="0" dirty="0" err="1"/>
              <a:t>nog</a:t>
            </a:r>
            <a:r>
              <a:rPr lang="en-US" baseline="0" dirty="0"/>
              <a:t> </a:t>
            </a:r>
            <a:r>
              <a:rPr lang="en-US" baseline="0" dirty="0" err="1"/>
              <a:t>niet</a:t>
            </a:r>
            <a:r>
              <a:rPr lang="en-US" baseline="0" dirty="0"/>
              <a:t> </a:t>
            </a:r>
            <a:r>
              <a:rPr lang="en-US" baseline="0" dirty="0" err="1"/>
              <a:t>uitgeroeid</a:t>
            </a:r>
            <a:r>
              <a:rPr lang="en-US" baseline="0" dirty="0"/>
              <a:t>.</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D6A574-35A9-49BE-BFDC-BAF2F335866D}" type="slidenum">
              <a:rPr lang="en-US" smtClean="0"/>
              <a:pPr/>
              <a:t>11</a:t>
            </a:fld>
            <a:endParaRPr lang="en-US"/>
          </a:p>
        </p:txBody>
      </p:sp>
    </p:spTree>
    <p:extLst>
      <p:ext uri="{BB962C8B-B14F-4D97-AF65-F5344CB8AC3E}">
        <p14:creationId xmlns:p14="http://schemas.microsoft.com/office/powerpoint/2010/main" val="62880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968751" y="8831263"/>
            <a:ext cx="3038475" cy="4635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5965" tIns="48169" rIns="95965" bIns="48169" anchor="b" compatLnSpc="0"/>
          <a:lstStyle/>
          <a:p>
            <a:pPr algn="r" eaLnBrk="0" hangingPunct="0">
              <a:defRPr/>
            </a:pPr>
            <a:fld id="{B90F36C9-D451-45B0-B0B5-6C4948EA9CF8}" type="slidenum">
              <a:rPr>
                <a:latin typeface="+mn-lt"/>
              </a:rPr>
              <a:pPr algn="r" eaLnBrk="0" hangingPunct="0">
                <a:defRPr/>
              </a:pPr>
              <a:t>12</a:t>
            </a:fld>
            <a:endParaRPr lang="en-US" sz="1200" dirty="0">
              <a:solidFill>
                <a:srgbClr val="000000"/>
              </a:solidFill>
              <a:latin typeface="Liberation Serif" pitchFamily="18"/>
              <a:ea typeface="DejaVu Sans" pitchFamily="2"/>
              <a:cs typeface="DejaVu Sans" pitchFamily="2"/>
            </a:endParaRPr>
          </a:p>
        </p:txBody>
      </p:sp>
      <p:sp>
        <p:nvSpPr>
          <p:cNvPr id="3" name="Slide Image Placeholder 2"/>
          <p:cNvSpPr>
            <a:spLocks noGrp="1" noRot="1" noChangeAspect="1"/>
          </p:cNvSpPr>
          <p:nvPr>
            <p:ph type="sldImg"/>
          </p:nvPr>
        </p:nvSpPr>
        <p:spPr/>
        <p:style>
          <a:lnRef idx="2">
            <a:schemeClr val="accent1">
              <a:shade val="50000"/>
            </a:schemeClr>
          </a:lnRef>
          <a:fillRef idx="1">
            <a:schemeClr val="accent1"/>
          </a:fillRef>
          <a:effectRef idx="0">
            <a:schemeClr val="accent1"/>
          </a:effectRef>
          <a:fontRef idx="minor">
            <a:schemeClr val="lt1"/>
          </a:fontRef>
        </p:style>
      </p:sp>
      <p:sp>
        <p:nvSpPr>
          <p:cNvPr id="136196" name="Notes Placeholder 3"/>
          <p:cNvSpPr>
            <a:spLocks noGrp="1"/>
          </p:cNvSpPr>
          <p:nvPr>
            <p:ph type="body" sz="quarter" idx="1"/>
          </p:nvPr>
        </p:nvSpPr>
        <p:spPr>
          <a:xfrm>
            <a:off x="438151" y="4416426"/>
            <a:ext cx="6205538" cy="1426874"/>
          </a:xfrm>
          <a:noFill/>
          <a:ln/>
        </p:spPr>
        <p:txBody>
          <a:bodyPr lIns="95965" tIns="48169" rIns="95965" bIns="48169">
            <a:spAutoFit/>
          </a:bodyPr>
          <a:lstStyle/>
          <a:p>
            <a:pPr marL="165091" indent="-165091"/>
            <a:r>
              <a:rPr lang="nl-NL" dirty="0">
                <a:latin typeface="Arial Unicode MS" pitchFamily="34" charset="-128"/>
                <a:ea typeface="ヒラギノ角ゴ Pro W3" pitchFamily="-84" charset="-128"/>
                <a:cs typeface="Arial" pitchFamily="34" charset="0"/>
              </a:rPr>
              <a:t>Boodschap:</a:t>
            </a:r>
            <a:r>
              <a:rPr lang="nl-NL" baseline="0" dirty="0">
                <a:latin typeface="Arial Unicode MS" pitchFamily="34" charset="-128"/>
                <a:ea typeface="ヒラギノ角ゴ Pro W3" pitchFamily="-84" charset="-128"/>
                <a:cs typeface="Arial" pitchFamily="34" charset="0"/>
              </a:rPr>
              <a:t> elke donatie komt bij het district terecht voor de District </a:t>
            </a:r>
            <a:r>
              <a:rPr lang="nl-NL" baseline="0" dirty="0" err="1">
                <a:latin typeface="Arial Unicode MS" pitchFamily="34" charset="-128"/>
                <a:ea typeface="ヒラギノ角ゴ Pro W3" pitchFamily="-84" charset="-128"/>
                <a:cs typeface="Arial" pitchFamily="34" charset="0"/>
              </a:rPr>
              <a:t>Grant</a:t>
            </a:r>
            <a:r>
              <a:rPr lang="nl-NL" baseline="0" dirty="0">
                <a:latin typeface="Arial Unicode MS" pitchFamily="34" charset="-128"/>
                <a:ea typeface="ヒラギノ角ゴ Pro W3" pitchFamily="-84" charset="-128"/>
                <a:cs typeface="Arial" pitchFamily="34" charset="0"/>
              </a:rPr>
              <a:t> en Global </a:t>
            </a:r>
            <a:r>
              <a:rPr lang="nl-NL" baseline="0" dirty="0" err="1">
                <a:latin typeface="Arial Unicode MS" pitchFamily="34" charset="-128"/>
                <a:ea typeface="ヒラギノ角ゴ Pro W3" pitchFamily="-84" charset="-128"/>
                <a:cs typeface="Arial" pitchFamily="34" charset="0"/>
              </a:rPr>
              <a:t>Grant</a:t>
            </a:r>
            <a:r>
              <a:rPr lang="nl-NL" baseline="0" dirty="0">
                <a:latin typeface="Arial Unicode MS" pitchFamily="34" charset="-128"/>
                <a:ea typeface="ヒラギノ角ゴ Pro W3" pitchFamily="-84" charset="-128"/>
                <a:cs typeface="Arial" pitchFamily="34" charset="0"/>
              </a:rPr>
              <a:t>.</a:t>
            </a:r>
          </a:p>
          <a:p>
            <a:pPr marL="165091" indent="-165091"/>
            <a:endParaRPr lang="nl-NL" baseline="0" dirty="0">
              <a:latin typeface="Arial Unicode MS" pitchFamily="34" charset="-128"/>
              <a:ea typeface="ヒラギノ角ゴ Pro W3" pitchFamily="-84" charset="-128"/>
              <a:cs typeface="Arial" pitchFamily="34" charset="0"/>
            </a:endParaRPr>
          </a:p>
          <a:p>
            <a:pPr marL="165091" indent="-165091"/>
            <a:r>
              <a:rPr lang="nl-NL" baseline="0" dirty="0">
                <a:latin typeface="Arial Unicode MS" pitchFamily="34" charset="-128"/>
                <a:ea typeface="ヒラギノ角ゴ Pro W3" pitchFamily="-84" charset="-128"/>
                <a:cs typeface="Arial" pitchFamily="34" charset="0"/>
              </a:rPr>
              <a:t>De Global </a:t>
            </a:r>
            <a:r>
              <a:rPr lang="nl-NL" baseline="0" dirty="0" err="1">
                <a:latin typeface="Arial Unicode MS" pitchFamily="34" charset="-128"/>
                <a:ea typeface="ヒラギノ角ゴ Pro W3" pitchFamily="-84" charset="-128"/>
                <a:cs typeface="Arial" pitchFamily="34" charset="0"/>
              </a:rPr>
              <a:t>Grant</a:t>
            </a:r>
            <a:r>
              <a:rPr lang="nl-NL" baseline="0" dirty="0">
                <a:latin typeface="Arial Unicode MS" pitchFamily="34" charset="-128"/>
                <a:ea typeface="ヒラギノ角ゴ Pro W3" pitchFamily="-84" charset="-128"/>
                <a:cs typeface="Arial" pitchFamily="34" charset="0"/>
              </a:rPr>
              <a:t> wordt gevuld door donaties uit eigen district </a:t>
            </a:r>
            <a:r>
              <a:rPr lang="nl-NL" baseline="0" dirty="0" err="1">
                <a:latin typeface="Arial Unicode MS" pitchFamily="34" charset="-128"/>
                <a:ea typeface="ヒラギノ角ゴ Pro W3" pitchFamily="-84" charset="-128"/>
                <a:cs typeface="Arial" pitchFamily="34" charset="0"/>
              </a:rPr>
              <a:t>én</a:t>
            </a:r>
            <a:r>
              <a:rPr lang="nl-NL" baseline="0" dirty="0">
                <a:latin typeface="Arial Unicode MS" pitchFamily="34" charset="-128"/>
                <a:ea typeface="ヒラギノ角ゴ Pro W3" pitchFamily="-84" charset="-128"/>
                <a:cs typeface="Arial" pitchFamily="34" charset="0"/>
              </a:rPr>
              <a:t> de andere districten.</a:t>
            </a:r>
          </a:p>
          <a:p>
            <a:pPr marL="165091" indent="-165091"/>
            <a:endParaRPr lang="nl-NL" baseline="0" dirty="0">
              <a:latin typeface="Arial Unicode MS" pitchFamily="34" charset="-128"/>
              <a:ea typeface="ヒラギノ角ゴ Pro W3" pitchFamily="-84" charset="-128"/>
              <a:cs typeface="Arial" pitchFamily="34" charset="0"/>
            </a:endParaRPr>
          </a:p>
          <a:p>
            <a:pPr marL="165091" indent="-165091"/>
            <a:r>
              <a:rPr lang="nl-NL" baseline="0" dirty="0">
                <a:latin typeface="Arial Unicode MS" pitchFamily="34" charset="-128"/>
                <a:ea typeface="ヒラギノ角ゴ Pro W3" pitchFamily="-84" charset="-128"/>
                <a:cs typeface="Arial" pitchFamily="34" charset="0"/>
              </a:rPr>
              <a:t>De gemiddelde donaties in ons district ligt nu rond € 60.000 per jaar.</a:t>
            </a:r>
          </a:p>
          <a:p>
            <a:pPr marL="165091" indent="-165091"/>
            <a:endParaRPr lang="nl-NL" dirty="0">
              <a:latin typeface="Arial Unicode MS" pitchFamily="34" charset="-128"/>
              <a:ea typeface="ヒラギノ角ゴ Pro W3" pitchFamily="-84" charset="-128"/>
              <a:cs typeface="Arial" pitchFamily="34" charset="0"/>
            </a:endParaRPr>
          </a:p>
        </p:txBody>
      </p:sp>
    </p:spTree>
    <p:extLst>
      <p:ext uri="{BB962C8B-B14F-4D97-AF65-F5344CB8AC3E}">
        <p14:creationId xmlns:p14="http://schemas.microsoft.com/office/powerpoint/2010/main" val="87953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nl-NL" dirty="0">
                <a:latin typeface="Arial" pitchFamily="34" charset="0"/>
                <a:ea typeface="ヒラギノ角ゴ Pro W3" pitchFamily="-84" charset="-128"/>
              </a:rPr>
              <a:t>Tekst voorlezen.</a:t>
            </a:r>
          </a:p>
          <a:p>
            <a:r>
              <a:rPr lang="nl-NL" dirty="0">
                <a:latin typeface="Arial" pitchFamily="34" charset="0"/>
                <a:ea typeface="ヒラギノ角ゴ Pro W3" pitchFamily="-84" charset="-128"/>
              </a:rPr>
              <a:t>Bij Global</a:t>
            </a:r>
            <a:r>
              <a:rPr lang="nl-NL" baseline="0" dirty="0">
                <a:latin typeface="Arial" pitchFamily="34" charset="0"/>
                <a:ea typeface="ヒラギノ角ゴ Pro W3" pitchFamily="-84" charset="-128"/>
              </a:rPr>
              <a:t> </a:t>
            </a:r>
            <a:r>
              <a:rPr lang="nl-NL" baseline="0" dirty="0" err="1">
                <a:latin typeface="Arial" pitchFamily="34" charset="0"/>
                <a:ea typeface="ヒラギノ角ゴ Pro W3" pitchFamily="-84" charset="-128"/>
              </a:rPr>
              <a:t>Grants</a:t>
            </a:r>
            <a:r>
              <a:rPr lang="nl-NL" baseline="0" dirty="0">
                <a:latin typeface="Arial" pitchFamily="34" charset="0"/>
                <a:ea typeface="ヒラギノ角ゴ Pro W3" pitchFamily="-84" charset="-128"/>
              </a:rPr>
              <a:t> erop wijzen dat de 6 </a:t>
            </a:r>
            <a:r>
              <a:rPr lang="nl-NL" baseline="0" dirty="0" err="1">
                <a:latin typeface="Arial" pitchFamily="34" charset="0"/>
                <a:ea typeface="ヒラギノ角ゴ Pro W3" pitchFamily="-84" charset="-128"/>
              </a:rPr>
              <a:t>Area</a:t>
            </a:r>
            <a:r>
              <a:rPr lang="nl-NL" baseline="0" dirty="0">
                <a:latin typeface="Arial" pitchFamily="34" charset="0"/>
                <a:ea typeface="ヒラギノ角ゴ Pro W3" pitchFamily="-84" charset="-128"/>
              </a:rPr>
              <a:t> of focus strikt van toepassing zijn. Hier is eerder in deze presentatie aandacht aan besteed.</a:t>
            </a:r>
            <a:endParaRPr lang="nl-NL" dirty="0">
              <a:latin typeface="Arial" pitchFamily="34" charset="0"/>
              <a:ea typeface="ヒラギノ角ゴ Pro W3" pitchFamily="-84" charset="-128"/>
            </a:endParaRPr>
          </a:p>
        </p:txBody>
      </p:sp>
      <p:sp>
        <p:nvSpPr>
          <p:cNvPr id="137220" name="Slide Number Placeholder 3"/>
          <p:cNvSpPr>
            <a:spLocks noGrp="1"/>
          </p:cNvSpPr>
          <p:nvPr>
            <p:ph type="sldNum" sz="quarter" idx="5"/>
          </p:nvPr>
        </p:nvSpPr>
        <p:spPr>
          <a:noFill/>
        </p:spPr>
        <p:txBody>
          <a:bodyPr/>
          <a:lstStyle/>
          <a:p>
            <a:fld id="{C3D5B4EB-9590-4090-BA62-042D2B59A07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Diverse donaties: dit</a:t>
            </a:r>
            <a:r>
              <a:rPr lang="nl-NL" baseline="0" dirty="0"/>
              <a:t> zijn de bijdragen van andere clubs en de </a:t>
            </a:r>
            <a:r>
              <a:rPr lang="nl-NL" baseline="0" dirty="0" err="1"/>
              <a:t>DDF</a:t>
            </a:r>
            <a:r>
              <a:rPr lang="nl-NL" baseline="0" dirty="0"/>
              <a:t> van de buitenlandse club.</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15</a:t>
            </a:fld>
            <a:endParaRPr lang="en-US"/>
          </a:p>
        </p:txBody>
      </p:sp>
    </p:spTree>
    <p:extLst>
      <p:ext uri="{BB962C8B-B14F-4D97-AF65-F5344CB8AC3E}">
        <p14:creationId xmlns:p14="http://schemas.microsoft.com/office/powerpoint/2010/main" val="112003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Diverse donaties: dit</a:t>
            </a:r>
            <a:r>
              <a:rPr lang="nl-NL" baseline="0" dirty="0"/>
              <a:t> zijn de bijdragen van andere clubs en de DDF van de buitenlandse club.</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Diverse donaties: dit</a:t>
            </a:r>
            <a:r>
              <a:rPr lang="nl-NL" baseline="0" dirty="0"/>
              <a:t> zijn de bijdragen van andere clubs en de </a:t>
            </a:r>
            <a:r>
              <a:rPr lang="nl-NL" baseline="0" dirty="0" err="1"/>
              <a:t>DDF</a:t>
            </a:r>
            <a:r>
              <a:rPr lang="nl-NL" baseline="0" dirty="0"/>
              <a:t> van de buitenlandse club.</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nl-NL" dirty="0">
                <a:latin typeface="Arial" pitchFamily="34" charset="0"/>
                <a:ea typeface="ヒラギノ角ゴ Pro W3" pitchFamily="-84" charset="-128"/>
              </a:rPr>
              <a:t>Tekst voorlezen.</a:t>
            </a:r>
          </a:p>
        </p:txBody>
      </p:sp>
      <p:sp>
        <p:nvSpPr>
          <p:cNvPr id="137220" name="Slide Number Placeholder 3"/>
          <p:cNvSpPr>
            <a:spLocks noGrp="1"/>
          </p:cNvSpPr>
          <p:nvPr>
            <p:ph type="sldNum" sz="quarter" idx="5"/>
          </p:nvPr>
        </p:nvSpPr>
        <p:spPr>
          <a:noFill/>
        </p:spPr>
        <p:txBody>
          <a:bodyPr/>
          <a:lstStyle/>
          <a:p>
            <a:fld id="{C3D5B4EB-9590-4090-BA62-042D2B59A07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a:t>Crux</a:t>
            </a:r>
            <a:r>
              <a:rPr lang="nl-NL" b="1" baseline="0" dirty="0"/>
              <a:t> van het voorbeeld: </a:t>
            </a:r>
            <a:r>
              <a:rPr lang="nl-NL" baseline="0" dirty="0"/>
              <a:t>dank zij de </a:t>
            </a:r>
            <a:r>
              <a:rPr lang="nl-NL" baseline="0" dirty="0" err="1"/>
              <a:t>TRF-systematiek</a:t>
            </a:r>
            <a:r>
              <a:rPr lang="nl-NL" baseline="0" dirty="0"/>
              <a:t> kan een club met een eigen bijdrage van € 10.000 een project van € 37.000 van de grond trekken.</a:t>
            </a:r>
            <a:endParaRPr lang="nl-NL" dirty="0"/>
          </a:p>
          <a:p>
            <a:endParaRPr lang="nl-NL" dirty="0"/>
          </a:p>
          <a:p>
            <a:r>
              <a:rPr lang="nl-NL" baseline="0" dirty="0"/>
              <a:t>District 1610 draagt bij $ 5.000.</a:t>
            </a:r>
          </a:p>
          <a:p>
            <a:endParaRPr lang="nl-NL" baseline="0" dirty="0"/>
          </a:p>
          <a:p>
            <a:r>
              <a:rPr lang="nl-NL" baseline="0" dirty="0"/>
              <a:t>Bijdrage uit het World </a:t>
            </a:r>
            <a:r>
              <a:rPr lang="nl-NL" baseline="0" dirty="0" err="1"/>
              <a:t>Fund</a:t>
            </a:r>
            <a:r>
              <a:rPr lang="nl-NL" baseline="0" dirty="0"/>
              <a:t> van $ 15.000</a:t>
            </a:r>
          </a:p>
          <a:p>
            <a:endParaRPr lang="nl-NL" baseline="0"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13EC4A3-D47C-4984-AAC2-D81B436CDF9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voorlezen</a:t>
            </a:r>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Zo ziet de openingspagina er uit. Kies een van de drie pijlen.</a:t>
            </a:r>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Zo ziet de openingspagina er uit. Kies een van de drie pijlen.</a:t>
            </a:r>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22</a:t>
            </a:fld>
            <a:endParaRPr lang="en-US"/>
          </a:p>
        </p:txBody>
      </p:sp>
    </p:spTree>
    <p:extLst>
      <p:ext uri="{BB962C8B-B14F-4D97-AF65-F5344CB8AC3E}">
        <p14:creationId xmlns:p14="http://schemas.microsoft.com/office/powerpoint/2010/main" val="1801569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$ 250 miljoen ($) was in 2015. Inmiddels zitten we op € 260</a:t>
            </a:r>
            <a:r>
              <a:rPr lang="nl-NL" baseline="0" dirty="0"/>
              <a:t> miljoen (€)</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VTT = </a:t>
            </a:r>
            <a:r>
              <a:rPr lang="nl-NL" dirty="0" err="1"/>
              <a:t>Vocational</a:t>
            </a:r>
            <a:r>
              <a:rPr lang="nl-NL" dirty="0"/>
              <a:t> Training Team</a:t>
            </a:r>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Drie</a:t>
            </a:r>
            <a:r>
              <a:rPr lang="nl-NL" baseline="0" dirty="0"/>
              <a:t> punten voorlezen en toelichten.</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In de rechterkolom staan aardige filmpjes.</a:t>
            </a:r>
          </a:p>
        </p:txBody>
      </p:sp>
      <p:sp>
        <p:nvSpPr>
          <p:cNvPr id="4" name="Tijdelijke aanduiding voor dianummer 3"/>
          <p:cNvSpPr>
            <a:spLocks noGrp="1"/>
          </p:cNvSpPr>
          <p:nvPr>
            <p:ph type="sldNum" sz="quarter" idx="10"/>
          </p:nvPr>
        </p:nvSpPr>
        <p:spPr/>
        <p:txBody>
          <a:bodyPr/>
          <a:lstStyle/>
          <a:p>
            <a:fld id="{113EC4A3-D47C-4984-AAC2-D81B436CDF9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D6A574-35A9-49BE-BFDC-BAF2F335866D}" type="slidenum">
              <a:rPr lang="en-US" smtClean="0"/>
              <a:pPr/>
              <a:t>28</a:t>
            </a:fld>
            <a:endParaRPr lang="en-US"/>
          </a:p>
        </p:txBody>
      </p:sp>
    </p:spTree>
    <p:extLst>
      <p:ext uri="{BB962C8B-B14F-4D97-AF65-F5344CB8AC3E}">
        <p14:creationId xmlns:p14="http://schemas.microsoft.com/office/powerpoint/2010/main" val="706667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altLang="en-US" baseline="0" dirty="0">
                <a:latin typeface="Arial" pitchFamily="34" charset="0"/>
                <a:ea typeface="ヒラギノ角ゴ Pro W3" pitchFamily="-84" charset="-128"/>
              </a:rPr>
              <a:t>Dank </a:t>
            </a:r>
            <a:r>
              <a:rPr lang="en-US" altLang="en-US" baseline="0" dirty="0" err="1">
                <a:latin typeface="Arial" pitchFamily="34" charset="0"/>
                <a:ea typeface="ヒラギノ角ゴ Pro W3" pitchFamily="-84" charset="-128"/>
              </a:rPr>
              <a:t>voor</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uw</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aandacht</a:t>
            </a:r>
            <a:r>
              <a:rPr lang="en-US" altLang="en-US" baseline="0" dirty="0">
                <a:latin typeface="Arial" pitchFamily="34" charset="0"/>
                <a:ea typeface="ヒラギノ角ゴ Pro W3" pitchFamily="-84" charset="-128"/>
              </a:rPr>
              <a:t> en </a:t>
            </a:r>
            <a:r>
              <a:rPr lang="en-US" altLang="en-US" baseline="0" dirty="0" err="1">
                <a:latin typeface="Arial" pitchFamily="34" charset="0"/>
                <a:ea typeface="ヒラギノ角ゴ Pro W3" pitchFamily="-84" charset="-128"/>
              </a:rPr>
              <a:t>mede</a:t>
            </a:r>
            <a:r>
              <a:rPr lang="en-US" altLang="en-US" baseline="0" dirty="0">
                <a:latin typeface="Arial" pitchFamily="34" charset="0"/>
                <a:ea typeface="ヒラギノ角ゴ Pro W3" pitchFamily="-84" charset="-128"/>
              </a:rPr>
              <a:t> dank </a:t>
            </a:r>
            <a:r>
              <a:rPr lang="en-US" altLang="en-US" baseline="0" dirty="0" err="1">
                <a:latin typeface="Arial" pitchFamily="34" charset="0"/>
                <a:ea typeface="ヒラギノ角ゴ Pro W3" pitchFamily="-84" charset="-128"/>
              </a:rPr>
              <a:t>namens</a:t>
            </a:r>
            <a:r>
              <a:rPr lang="en-US" altLang="en-US" baseline="0" dirty="0">
                <a:latin typeface="Arial" pitchFamily="34" charset="0"/>
                <a:ea typeface="ヒラギノ角ゴ Pro W3" pitchFamily="-84" charset="-128"/>
              </a:rPr>
              <a:t> de </a:t>
            </a:r>
            <a:r>
              <a:rPr lang="en-US" altLang="en-US" baseline="0" dirty="0" err="1">
                <a:latin typeface="Arial" pitchFamily="34" charset="0"/>
                <a:ea typeface="ヒラギノ角ゴ Pro W3" pitchFamily="-84" charset="-128"/>
              </a:rPr>
              <a:t>kinderen</a:t>
            </a:r>
            <a:r>
              <a:rPr lang="en-US" altLang="en-US" baseline="0" dirty="0">
                <a:latin typeface="Arial" pitchFamily="34" charset="0"/>
                <a:ea typeface="ヒラギノ角ゴ Pro W3" pitchFamily="-84" charset="-128"/>
              </a:rPr>
              <a:t> en </a:t>
            </a:r>
            <a:r>
              <a:rPr lang="en-US" altLang="en-US" baseline="0" dirty="0" err="1">
                <a:latin typeface="Arial" pitchFamily="34" charset="0"/>
                <a:ea typeface="ヒラギノ角ゴ Pro W3" pitchFamily="-84" charset="-128"/>
              </a:rPr>
              <a:t>anderen</a:t>
            </a:r>
            <a:r>
              <a:rPr lang="en-US" altLang="en-US" baseline="0" dirty="0">
                <a:latin typeface="Arial" pitchFamily="34" charset="0"/>
                <a:ea typeface="ヒラギノ角ゴ Pro W3" pitchFamily="-84" charset="-128"/>
              </a:rPr>
              <a:t> die we </a:t>
            </a:r>
            <a:r>
              <a:rPr lang="en-US" altLang="en-US" baseline="0" dirty="0" err="1">
                <a:latin typeface="Arial" pitchFamily="34" charset="0"/>
                <a:ea typeface="ヒラギノ角ゴ Pro W3" pitchFamily="-84" charset="-128"/>
              </a:rPr>
              <a:t>helpen</a:t>
            </a:r>
            <a:r>
              <a:rPr lang="en-US" altLang="en-US" baseline="0" dirty="0">
                <a:latin typeface="Arial" pitchFamily="34" charset="0"/>
                <a:ea typeface="ヒラギノ角ゴ Pro W3" pitchFamily="-84" charset="-128"/>
              </a:rPr>
              <a:t>. </a:t>
            </a:r>
            <a:r>
              <a:rPr lang="en-US" altLang="en-US" b="1" baseline="0" dirty="0">
                <a:latin typeface="Arial" pitchFamily="34" charset="0"/>
                <a:ea typeface="ヒラギノ角ゴ Pro W3" pitchFamily="-84" charset="-128"/>
              </a:rPr>
              <a:t>Doing Good in the World.</a:t>
            </a:r>
            <a:endParaRPr lang="en-US" altLang="en-US" b="1"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As a Rotarian, I hope you feel proud about what you are helping accomplish. I hope you now understand why every gift, from every Rotarian, does a world of good. </a:t>
            </a:r>
            <a:br>
              <a:rPr lang="en-US" altLang="en-US" dirty="0">
                <a:latin typeface="Arial" pitchFamily="34" charset="0"/>
                <a:ea typeface="ヒラギノ角ゴ Pro W3" pitchFamily="-84" charset="-128"/>
              </a:rPr>
            </a:br>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Please join </a:t>
            </a:r>
            <a:r>
              <a:rPr lang="en-US" altLang="en-US" b="1" u="sng" dirty="0">
                <a:latin typeface="Arial" pitchFamily="34" charset="0"/>
                <a:ea typeface="ヒラギノ角ゴ Pro W3" pitchFamily="-84" charset="-128"/>
              </a:rPr>
              <a:t>ME</a:t>
            </a:r>
            <a:r>
              <a:rPr lang="en-US" altLang="en-US" dirty="0">
                <a:latin typeface="Arial" pitchFamily="34" charset="0"/>
                <a:ea typeface="ヒラギノ角ゴ Pro W3" pitchFamily="-84" charset="-128"/>
              </a:rPr>
              <a:t> and </a:t>
            </a:r>
            <a:r>
              <a:rPr lang="en-US" altLang="en-US" b="1" u="sng" dirty="0">
                <a:latin typeface="Arial" pitchFamily="34" charset="0"/>
                <a:ea typeface="ヒラギノ角ゴ Pro W3" pitchFamily="-84" charset="-128"/>
              </a:rPr>
              <a:t>Every Rotarian</a:t>
            </a:r>
            <a:r>
              <a:rPr lang="en-US" altLang="en-US" dirty="0">
                <a:latin typeface="Arial" pitchFamily="34" charset="0"/>
                <a:ea typeface="ヒラギノ角ゴ Pro W3" pitchFamily="-84" charset="-128"/>
              </a:rPr>
              <a:t> in supporting </a:t>
            </a:r>
            <a:r>
              <a:rPr lang="en-US" altLang="en-US" b="1" u="sng" dirty="0">
                <a:latin typeface="Arial" pitchFamily="34" charset="0"/>
                <a:ea typeface="ヒラギノ角ゴ Pro W3" pitchFamily="-84" charset="-128"/>
              </a:rPr>
              <a:t>OUR</a:t>
            </a:r>
            <a:r>
              <a:rPr lang="en-US" altLang="en-US" dirty="0">
                <a:latin typeface="Arial" pitchFamily="34" charset="0"/>
                <a:ea typeface="ヒラギノ角ゴ Pro W3" pitchFamily="-84" charset="-128"/>
              </a:rPr>
              <a:t> Rotary Foundation, </a:t>
            </a:r>
            <a:r>
              <a:rPr lang="en-US" altLang="en-US" b="1" u="sng" dirty="0">
                <a:latin typeface="Arial" pitchFamily="34" charset="0"/>
                <a:ea typeface="ヒラギノ角ゴ Pro W3" pitchFamily="-84" charset="-128"/>
              </a:rPr>
              <a:t>Every Year</a:t>
            </a:r>
            <a:r>
              <a:rPr lang="en-US" altLang="en-US" dirty="0">
                <a:latin typeface="Arial" pitchFamily="34" charset="0"/>
                <a:ea typeface="ヒラギノ角ゴ Pro W3" pitchFamily="-84" charset="-128"/>
              </a:rPr>
              <a:t>.</a:t>
            </a:r>
          </a:p>
          <a:p>
            <a:r>
              <a:rPr lang="en-US" altLang="en-US" dirty="0">
                <a:latin typeface="Arial" pitchFamily="34" charset="0"/>
                <a:ea typeface="ヒラギノ角ゴ Pro W3" pitchFamily="-84" charset="-128"/>
              </a:rPr>
              <a:t>Thank you.</a:t>
            </a:r>
          </a:p>
          <a:p>
            <a:endParaRPr lang="en-US" altLang="en-US" dirty="0">
              <a:latin typeface="Arial" pitchFamily="34" charset="0"/>
              <a:ea typeface="ヒラギノ角ゴ Pro W3" pitchFamily="-84" charset="-128"/>
            </a:endParaRPr>
          </a:p>
        </p:txBody>
      </p:sp>
      <p:sp>
        <p:nvSpPr>
          <p:cNvPr id="50180" name="Slide Number Placeholder 3"/>
          <p:cNvSpPr>
            <a:spLocks noGrp="1"/>
          </p:cNvSpPr>
          <p:nvPr>
            <p:ph type="sldNum" sz="quarter" idx="5"/>
          </p:nvPr>
        </p:nvSpPr>
        <p:spPr>
          <a:noFill/>
        </p:spPr>
        <p:txBody>
          <a:bodyPr/>
          <a:lstStyle/>
          <a:p>
            <a:fld id="{B9D4059F-72ED-42BA-8FB0-8449FDFA3C7C}"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ltLang="en-US" dirty="0" err="1">
                <a:latin typeface="Arial" pitchFamily="34" charset="0"/>
                <a:ea typeface="ヒラギノ角ゴ Pro W3" pitchFamily="-84" charset="-128"/>
              </a:rPr>
              <a:t>Dia</a:t>
            </a:r>
            <a:r>
              <a:rPr lang="en-US" altLang="en-US" dirty="0">
                <a:latin typeface="Arial" pitchFamily="34" charset="0"/>
                <a:ea typeface="ヒラギノ角ゴ Pro W3" pitchFamily="-84" charset="-128"/>
              </a:rPr>
              <a:t> </a:t>
            </a:r>
            <a:r>
              <a:rPr lang="en-US" altLang="en-US" dirty="0" err="1">
                <a:latin typeface="Arial" pitchFamily="34" charset="0"/>
                <a:ea typeface="ヒラギノ角ゴ Pro W3" pitchFamily="-84" charset="-128"/>
              </a:rPr>
              <a:t>niet</a:t>
            </a:r>
            <a:r>
              <a:rPr lang="en-US" altLang="en-US" dirty="0">
                <a:latin typeface="Arial" pitchFamily="34" charset="0"/>
                <a:ea typeface="ヒラギノ角ゴ Pro W3" pitchFamily="-84" charset="-128"/>
              </a:rPr>
              <a:t> </a:t>
            </a:r>
            <a:r>
              <a:rPr lang="en-US" altLang="en-US" dirty="0" err="1">
                <a:latin typeface="Arial" pitchFamily="34" charset="0"/>
                <a:ea typeface="ヒラギノ角ゴ Pro W3" pitchFamily="-84" charset="-128"/>
              </a:rPr>
              <a:t>vertaald</a:t>
            </a:r>
            <a:r>
              <a:rPr lang="en-US" altLang="en-US" dirty="0">
                <a:latin typeface="Arial" pitchFamily="34" charset="0"/>
                <a:ea typeface="ヒラギノ角ゴ Pro W3" pitchFamily="-84" charset="-128"/>
              </a:rPr>
              <a:t>. </a:t>
            </a:r>
            <a:r>
              <a:rPr lang="en-US" altLang="en-US" dirty="0" err="1">
                <a:latin typeface="Arial" pitchFamily="34" charset="0"/>
                <a:ea typeface="ヒラギノ角ゴ Pro W3" pitchFamily="-84" charset="-128"/>
              </a:rPr>
              <a:t>Onze</a:t>
            </a:r>
            <a:r>
              <a:rPr lang="en-US" altLang="en-US" dirty="0">
                <a:latin typeface="Arial" pitchFamily="34" charset="0"/>
                <a:ea typeface="ヒラギノ角ゴ Pro W3" pitchFamily="-84" charset="-128"/>
              </a:rPr>
              <a:t> Rotarians </a:t>
            </a:r>
            <a:r>
              <a:rPr lang="en-US" altLang="en-US" dirty="0" err="1">
                <a:latin typeface="Arial" pitchFamily="34" charset="0"/>
                <a:ea typeface="ヒラギノ角ゴ Pro W3" pitchFamily="-84" charset="-128"/>
              </a:rPr>
              <a:t>begrijpen</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dit</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meteen</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Hieronder</a:t>
            </a:r>
            <a:r>
              <a:rPr lang="en-US" altLang="en-US" baseline="0" dirty="0">
                <a:latin typeface="Arial" pitchFamily="34" charset="0"/>
                <a:ea typeface="ヒラギノ角ゴ Pro W3" pitchFamily="-84" charset="-128"/>
              </a:rPr>
              <a:t> de </a:t>
            </a:r>
            <a:r>
              <a:rPr lang="en-US" altLang="en-US" baseline="0" dirty="0" err="1">
                <a:latin typeface="Arial" pitchFamily="34" charset="0"/>
                <a:ea typeface="ヒラギノ角ゴ Pro W3" pitchFamily="-84" charset="-128"/>
              </a:rPr>
              <a:t>Engelse</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toelichting</a:t>
            </a:r>
            <a:r>
              <a:rPr lang="en-US" altLang="en-US" baseline="0" dirty="0">
                <a:latin typeface="Arial" pitchFamily="34" charset="0"/>
                <a:ea typeface="ヒラギノ角ゴ Pro W3" pitchFamily="-84" charset="-128"/>
              </a:rPr>
              <a:t>.</a:t>
            </a:r>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“The mission of The Rotary Foundation is to enable Rotarians to advance, World Understanding, Goodwill and Peace through the Improvement of health, the support of education and the alleviation of poverty.”</a:t>
            </a:r>
          </a:p>
          <a:p>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We accomplish this by using the expertise and compassion of Rotarians who foster effective and sustainable projects around the world. We are looking to the future and incorporating projects within the 6 areas of focus bringing us closer to our mission while supporting the amazing work of Rotarians. Through OUR Foundation, we reach out to both our local and international communities enriching the lives of millions. </a:t>
            </a:r>
          </a:p>
          <a:p>
            <a:endParaRPr lang="en-US" altLang="en-US" dirty="0">
              <a:latin typeface="Arial" pitchFamily="34" charset="0"/>
              <a:ea typeface="ヒラギノ角ゴ Pro W3" pitchFamily="-84" charset="-128"/>
            </a:endParaRPr>
          </a:p>
        </p:txBody>
      </p:sp>
      <p:sp>
        <p:nvSpPr>
          <p:cNvPr id="34820" name="Slide Number Placeholder 3"/>
          <p:cNvSpPr>
            <a:spLocks noGrp="1"/>
          </p:cNvSpPr>
          <p:nvPr>
            <p:ph type="sldNum" sz="quarter" idx="5"/>
          </p:nvPr>
        </p:nvSpPr>
        <p:spPr>
          <a:noFill/>
        </p:spPr>
        <p:txBody>
          <a:bodyPr/>
          <a:lstStyle/>
          <a:p>
            <a:fld id="{83585589-E8F2-42CE-B62A-69832DEA2847}"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Goed filmpje! Te downloaden</a:t>
            </a:r>
            <a:r>
              <a:rPr lang="nl-NL" baseline="0" dirty="0"/>
              <a:t> via de site.</a:t>
            </a:r>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Our Foundation is dedicated to six causes — or areas of focus — that build international relationships, improve lives, and promote a more peaceful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endParaRPr lang="en-US" sz="1200" i="1" dirty="0">
              <a:effectLst/>
              <a:latin typeface="Arial Narrow" panose="020B0606020202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r>
              <a:rPr lang="en-US" sz="1200" i="1" dirty="0">
                <a:effectLst/>
                <a:latin typeface="Arial Narrow" panose="020B0606020202030204" pitchFamily="34" charset="0"/>
                <a:ea typeface="Calibri" panose="020F0502020204030204" pitchFamily="34" charset="0"/>
                <a:cs typeface="Times New Roman" panose="02020603050405020304" pitchFamily="18" charset="0"/>
              </a:rPr>
              <a:t>Looking at these images, do you see something that resonates with you? What are you passionate about?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Rotary Foundation can help you turn the passion you have for a specific cause into a reality. Rotarians are encouraged to spearhead efforts in these six areas, and The Rotary Foundation is here to make those grants possible.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In fact, the very mission of our Foundation is to enable Rotarians to advance world understanding, goodwill, and peace through the improvement of health, the support of education, and the alleviation of poverty.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7CC3CA1-276B-4469-8F9D-5631DB4DE73D}" type="slidenum">
              <a:rPr lang="en-US" altLang="en-US" smtClean="0"/>
              <a:pPr/>
              <a:t>4</a:t>
            </a:fld>
            <a:endParaRPr lang="en-US" altLang="en-US" dirty="0"/>
          </a:p>
        </p:txBody>
      </p:sp>
    </p:spTree>
    <p:extLst>
      <p:ext uri="{BB962C8B-B14F-4D97-AF65-F5344CB8AC3E}">
        <p14:creationId xmlns:p14="http://schemas.microsoft.com/office/powerpoint/2010/main" val="47892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altLang="en-US" dirty="0" err="1">
                <a:latin typeface="Arial" pitchFamily="34" charset="0"/>
                <a:ea typeface="ヒラギノ角ゴ Pro W3" pitchFamily="-84" charset="-128"/>
              </a:rPr>
              <a:t>Vertel</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iets</a:t>
            </a:r>
            <a:r>
              <a:rPr lang="en-US" altLang="en-US" baseline="0" dirty="0">
                <a:latin typeface="Arial" pitchFamily="34" charset="0"/>
                <a:ea typeface="ヒラギノ角ゴ Pro W3" pitchFamily="-84" charset="-128"/>
              </a:rPr>
              <a:t> over de </a:t>
            </a:r>
            <a:r>
              <a:rPr lang="en-US" altLang="en-US" baseline="0" dirty="0" err="1">
                <a:latin typeface="Arial" pitchFamily="34" charset="0"/>
                <a:ea typeface="ヒラギノ角ゴ Pro W3" pitchFamily="-84" charset="-128"/>
              </a:rPr>
              <a:t>foto’s</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Zie</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hieronder</a:t>
            </a:r>
            <a:r>
              <a:rPr lang="en-US" altLang="en-US" baseline="0" dirty="0">
                <a:latin typeface="Arial" pitchFamily="34" charset="0"/>
                <a:ea typeface="ヒラギノ角ゴ Pro W3" pitchFamily="-84" charset="-128"/>
              </a:rPr>
              <a:t>.</a:t>
            </a:r>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Here are some examples of what your annual contributions can help provide:</a:t>
            </a:r>
          </a:p>
          <a:p>
            <a:endParaRPr lang="en-US" altLang="ja-JP" dirty="0">
              <a:latin typeface="Arial" pitchFamily="34" charset="0"/>
              <a:ea typeface="ヒラギノ角ゴ Pro W3" pitchFamily="-84" charset="-128"/>
            </a:endParaRPr>
          </a:p>
          <a:p>
            <a:r>
              <a:rPr lang="en-US" altLang="ja-JP" sz="1600" u="sng" dirty="0">
                <a:solidFill>
                  <a:srgbClr val="FF0000"/>
                </a:solidFill>
                <a:latin typeface="Arial" pitchFamily="34" charset="0"/>
                <a:ea typeface="ヒラギノ角ゴ Pro W3" pitchFamily="-84" charset="-128"/>
              </a:rPr>
              <a:t>Van links </a:t>
            </a:r>
            <a:r>
              <a:rPr lang="en-US" altLang="ja-JP" sz="1600" u="sng" dirty="0" err="1">
                <a:solidFill>
                  <a:srgbClr val="FF0000"/>
                </a:solidFill>
                <a:latin typeface="Arial" pitchFamily="34" charset="0"/>
                <a:ea typeface="ヒラギノ角ゴ Pro W3" pitchFamily="-84" charset="-128"/>
              </a:rPr>
              <a:t>naar</a:t>
            </a:r>
            <a:r>
              <a:rPr lang="en-US" altLang="ja-JP" sz="1600" u="sng" dirty="0">
                <a:solidFill>
                  <a:srgbClr val="FF0000"/>
                </a:solidFill>
                <a:latin typeface="Arial" pitchFamily="34" charset="0"/>
                <a:ea typeface="ヒラギノ角ゴ Pro W3" pitchFamily="-84" charset="-128"/>
              </a:rPr>
              <a:t> </a:t>
            </a:r>
            <a:r>
              <a:rPr lang="en-US" altLang="ja-JP" sz="1600" u="sng" dirty="0" err="1">
                <a:solidFill>
                  <a:srgbClr val="FF0000"/>
                </a:solidFill>
                <a:latin typeface="Arial" pitchFamily="34" charset="0"/>
                <a:ea typeface="ヒラギノ角ゴ Pro W3" pitchFamily="-84" charset="-128"/>
              </a:rPr>
              <a:t>rechts</a:t>
            </a:r>
            <a:r>
              <a:rPr lang="en-US" altLang="ja-JP" sz="1600" u="sng" dirty="0">
                <a:solidFill>
                  <a:srgbClr val="FF0000"/>
                </a:solidFill>
                <a:latin typeface="Arial" pitchFamily="34" charset="0"/>
                <a:ea typeface="ヒラギノ角ゴ Pro W3" pitchFamily="-84" charset="-128"/>
              </a:rPr>
              <a:t>:</a:t>
            </a:r>
          </a:p>
          <a:p>
            <a:r>
              <a:rPr lang="en-US" altLang="ja-JP" b="1" dirty="0">
                <a:latin typeface="Arial" pitchFamily="34" charset="0"/>
                <a:ea typeface="ヒラギノ角ゴ Pro W3" pitchFamily="-84" charset="-128"/>
              </a:rPr>
              <a:t>Three backpacks filled with school supplies </a:t>
            </a:r>
            <a:r>
              <a:rPr lang="en-US" altLang="ja-JP" dirty="0">
                <a:latin typeface="Arial" pitchFamily="34" charset="0"/>
                <a:ea typeface="ヒラギノ角ゴ Pro W3" pitchFamily="-84" charset="-128"/>
              </a:rPr>
              <a:t>for primary school children in Honduras</a:t>
            </a:r>
          </a:p>
          <a:p>
            <a:r>
              <a:rPr lang="en-US" altLang="ja-JP" b="1" dirty="0">
                <a:latin typeface="Arial" pitchFamily="34" charset="0"/>
                <a:ea typeface="ヒラギノ角ゴ Pro W3" pitchFamily="-84" charset="-128"/>
              </a:rPr>
              <a:t>Fifty malaria diagnostic tests </a:t>
            </a:r>
            <a:r>
              <a:rPr lang="en-US" altLang="ja-JP" dirty="0">
                <a:latin typeface="Arial" pitchFamily="34" charset="0"/>
                <a:ea typeface="ヒラギノ角ゴ Pro W3" pitchFamily="-84" charset="-128"/>
              </a:rPr>
              <a:t>to prevent, diagnose and treat malaria in Mali</a:t>
            </a:r>
          </a:p>
          <a:p>
            <a:r>
              <a:rPr lang="en-US" altLang="ja-JP" b="1" dirty="0">
                <a:latin typeface="Arial" pitchFamily="34" charset="0"/>
                <a:ea typeface="ヒラギノ角ゴ Pro W3" pitchFamily="-84" charset="-128"/>
              </a:rPr>
              <a:t>One </a:t>
            </a:r>
            <a:r>
              <a:rPr lang="en-US" altLang="ja-JP" b="1" dirty="0" err="1">
                <a:latin typeface="Arial" pitchFamily="34" charset="0"/>
                <a:ea typeface="ヒラギノ角ゴ Pro W3" pitchFamily="-84" charset="-128"/>
              </a:rPr>
              <a:t>biosand</a:t>
            </a:r>
            <a:r>
              <a:rPr lang="en-US" altLang="ja-JP" b="1" dirty="0">
                <a:latin typeface="Arial" pitchFamily="34" charset="0"/>
                <a:ea typeface="ヒラギノ角ゴ Pro W3" pitchFamily="-84" charset="-128"/>
              </a:rPr>
              <a:t> filter and water hygiene training </a:t>
            </a:r>
            <a:r>
              <a:rPr lang="en-US" altLang="ja-JP" dirty="0">
                <a:latin typeface="Arial" pitchFamily="34" charset="0"/>
                <a:ea typeface="ヒラギノ角ゴ Pro W3" pitchFamily="-84" charset="-128"/>
              </a:rPr>
              <a:t>for a family in Peru</a:t>
            </a:r>
          </a:p>
          <a:p>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p:txBody>
      </p:sp>
      <p:sp>
        <p:nvSpPr>
          <p:cNvPr id="48132" name="Slide Number Placeholder 3"/>
          <p:cNvSpPr>
            <a:spLocks noGrp="1"/>
          </p:cNvSpPr>
          <p:nvPr>
            <p:ph type="sldNum" sz="quarter" idx="5"/>
          </p:nvPr>
        </p:nvSpPr>
        <p:spPr>
          <a:noFill/>
        </p:spPr>
        <p:txBody>
          <a:bodyPr/>
          <a:lstStyle/>
          <a:p>
            <a:fld id="{1C9D4D26-FAD0-43DB-AF7A-491515111251}"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err="1">
                <a:latin typeface="Arial" pitchFamily="34" charset="0"/>
                <a:ea typeface="ヒラギノ角ゴ Pro W3" pitchFamily="-84" charset="-128"/>
              </a:rPr>
              <a:t>Vertel</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iets</a:t>
            </a:r>
            <a:r>
              <a:rPr lang="en-US" altLang="en-US" baseline="0" dirty="0">
                <a:latin typeface="Arial" pitchFamily="34" charset="0"/>
                <a:ea typeface="ヒラギノ角ゴ Pro W3" pitchFamily="-84" charset="-128"/>
              </a:rPr>
              <a:t> over de </a:t>
            </a:r>
            <a:r>
              <a:rPr lang="en-US" altLang="en-US" baseline="0" dirty="0" err="1">
                <a:latin typeface="Arial" pitchFamily="34" charset="0"/>
                <a:ea typeface="ヒラギノ角ゴ Pro W3" pitchFamily="-84" charset="-128"/>
              </a:rPr>
              <a:t>foto’s</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Zie</a:t>
            </a:r>
            <a:r>
              <a:rPr lang="en-US" altLang="en-US" baseline="0" dirty="0">
                <a:latin typeface="Arial" pitchFamily="34" charset="0"/>
                <a:ea typeface="ヒラギノ角ゴ Pro W3" pitchFamily="-84" charset="-128"/>
              </a:rPr>
              <a:t> </a:t>
            </a:r>
            <a:r>
              <a:rPr lang="en-US" altLang="en-US" baseline="0" dirty="0" err="1">
                <a:latin typeface="Arial" pitchFamily="34" charset="0"/>
                <a:ea typeface="ヒラギノ角ゴ Pro W3" pitchFamily="-84" charset="-128"/>
              </a:rPr>
              <a:t>hieronder</a:t>
            </a:r>
            <a:r>
              <a:rPr lang="en-US" altLang="en-US" baseline="0" dirty="0">
                <a:latin typeface="Arial" pitchFamily="34" charset="0"/>
                <a:ea typeface="ヒラギノ角ゴ Pro W3" pitchFamily="-84" charset="-128"/>
              </a:rPr>
              <a:t>.</a:t>
            </a:r>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endParaRPr lang="en-US" altLang="en-US" dirty="0">
              <a:latin typeface="Arial" pitchFamily="34" charset="0"/>
              <a:ea typeface="ヒラギノ角ゴ Pro W3" pitchFamily="-84" charset="-128"/>
            </a:endParaRPr>
          </a:p>
          <a:p>
            <a:r>
              <a:rPr lang="en-US" altLang="en-US" dirty="0">
                <a:latin typeface="Arial" pitchFamily="34" charset="0"/>
                <a:ea typeface="ヒラギノ角ゴ Pro W3" pitchFamily="-84" charset="-128"/>
              </a:rPr>
              <a:t>These are some examples of what your annual contributions can help provide.</a:t>
            </a:r>
          </a:p>
          <a:p>
            <a:endParaRPr lang="en-US" altLang="en-US" dirty="0">
              <a:latin typeface="Arial" pitchFamily="34" charset="0"/>
              <a:ea typeface="ヒラギノ角ゴ Pro W3" pitchFamily="-84" charset="-128"/>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altLang="ja-JP" sz="1200" u="sng" dirty="0">
                <a:solidFill>
                  <a:srgbClr val="FF0000"/>
                </a:solidFill>
                <a:latin typeface="Arial" pitchFamily="34" charset="0"/>
                <a:ea typeface="ヒラギノ角ゴ Pro W3" pitchFamily="-84" charset="-128"/>
              </a:rPr>
              <a:t>Van links </a:t>
            </a:r>
            <a:r>
              <a:rPr lang="en-US" altLang="ja-JP" sz="1200" u="sng" dirty="0" err="1">
                <a:solidFill>
                  <a:srgbClr val="FF0000"/>
                </a:solidFill>
                <a:latin typeface="Arial" pitchFamily="34" charset="0"/>
                <a:ea typeface="ヒラギノ角ゴ Pro W3" pitchFamily="-84" charset="-128"/>
              </a:rPr>
              <a:t>naar</a:t>
            </a:r>
            <a:r>
              <a:rPr lang="en-US" altLang="ja-JP" sz="1200" u="sng" dirty="0">
                <a:solidFill>
                  <a:srgbClr val="FF0000"/>
                </a:solidFill>
                <a:latin typeface="Arial" pitchFamily="34" charset="0"/>
                <a:ea typeface="ヒラギノ角ゴ Pro W3" pitchFamily="-84" charset="-128"/>
              </a:rPr>
              <a:t> </a:t>
            </a:r>
            <a:r>
              <a:rPr lang="en-US" altLang="ja-JP" sz="1200" u="sng" dirty="0" err="1">
                <a:solidFill>
                  <a:srgbClr val="FF0000"/>
                </a:solidFill>
                <a:latin typeface="Arial" pitchFamily="34" charset="0"/>
                <a:ea typeface="ヒラギノ角ゴ Pro W3" pitchFamily="-84" charset="-128"/>
              </a:rPr>
              <a:t>rechts</a:t>
            </a:r>
            <a:r>
              <a:rPr lang="en-US" altLang="ja-JP" sz="1200" u="sng" dirty="0">
                <a:solidFill>
                  <a:srgbClr val="FF0000"/>
                </a:solidFill>
                <a:latin typeface="Arial" pitchFamily="34" charset="0"/>
                <a:ea typeface="ヒラギノ角ゴ Pro W3" pitchFamily="-84" charset="-128"/>
              </a:rPr>
              <a:t>:</a:t>
            </a:r>
            <a:endParaRPr lang="en-US" altLang="ja-JP" b="1" dirty="0">
              <a:latin typeface="Arial" pitchFamily="34" charset="0"/>
              <a:ea typeface="ヒラギノ角ゴ Pro W3" pitchFamily="-84" charset="-128"/>
            </a:endParaRPr>
          </a:p>
          <a:p>
            <a:pPr>
              <a:lnSpc>
                <a:spcPct val="120000"/>
              </a:lnSpc>
            </a:pPr>
            <a:r>
              <a:rPr lang="en-US" altLang="ja-JP" b="1" dirty="0">
                <a:latin typeface="Arial" pitchFamily="34" charset="0"/>
                <a:ea typeface="ヒラギノ角ゴ Pro W3" pitchFamily="-84" charset="-128"/>
              </a:rPr>
              <a:t>Fourteen anti-retroviral drugs to prevent the transmission of HIV </a:t>
            </a:r>
            <a:r>
              <a:rPr lang="en-US" altLang="ja-JP" dirty="0">
                <a:latin typeface="Arial" pitchFamily="34" charset="0"/>
                <a:ea typeface="ヒラギノ角ゴ Pro W3" pitchFamily="-84" charset="-128"/>
              </a:rPr>
              <a:t>from infected mothers to their babies in Liberia</a:t>
            </a:r>
          </a:p>
          <a:p>
            <a:pPr>
              <a:lnSpc>
                <a:spcPct val="120000"/>
              </a:lnSpc>
            </a:pPr>
            <a:r>
              <a:rPr lang="en-US" altLang="en-US" b="1" dirty="0">
                <a:latin typeface="Arial" pitchFamily="34" charset="0"/>
                <a:ea typeface="ヒラギノ角ゴ Pro W3" pitchFamily="-84" charset="-128"/>
              </a:rPr>
              <a:t>One bicycle </a:t>
            </a:r>
            <a:r>
              <a:rPr lang="en-US" altLang="en-US" dirty="0">
                <a:latin typeface="Arial" pitchFamily="34" charset="0"/>
                <a:ea typeface="ヒラギノ角ゴ Pro W3" pitchFamily="-84" charset="-128"/>
              </a:rPr>
              <a:t>to play sports for youth with disabilities in France</a:t>
            </a:r>
          </a:p>
          <a:p>
            <a:pPr>
              <a:lnSpc>
                <a:spcPct val="120000"/>
              </a:lnSpc>
            </a:pPr>
            <a:r>
              <a:rPr lang="en-US" altLang="en-US" b="1" dirty="0">
                <a:latin typeface="Arial" pitchFamily="34" charset="0"/>
                <a:ea typeface="ヒラギノ角ゴ Pro W3" pitchFamily="-84" charset="-128"/>
              </a:rPr>
              <a:t>Sexual assault and domestic abuse education</a:t>
            </a:r>
            <a:r>
              <a:rPr lang="en-US" altLang="en-US" dirty="0">
                <a:latin typeface="Arial" pitchFamily="34" charset="0"/>
                <a:ea typeface="ヒラギノ角ゴ Pro W3" pitchFamily="-84" charset="-128"/>
              </a:rPr>
              <a:t> for young women in Texas, USA</a:t>
            </a:r>
          </a:p>
        </p:txBody>
      </p:sp>
      <p:sp>
        <p:nvSpPr>
          <p:cNvPr id="49156" name="Slide Number Placeholder 3"/>
          <p:cNvSpPr>
            <a:spLocks noGrp="1"/>
          </p:cNvSpPr>
          <p:nvPr>
            <p:ph type="sldNum" sz="quarter" idx="5"/>
          </p:nvPr>
        </p:nvSpPr>
        <p:spPr>
          <a:noFill/>
        </p:spPr>
        <p:txBody>
          <a:bodyPr/>
          <a:lstStyle/>
          <a:p>
            <a:fld id="{AFC61239-1CCD-48EC-9EE3-688F46CF1E07}"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err="1">
                <a:latin typeface="Arial" pitchFamily="34" charset="0"/>
                <a:ea typeface="ヒラギノ角ゴ Pro W3" pitchFamily="-84" charset="-128"/>
              </a:rPr>
              <a:t>Een</a:t>
            </a:r>
            <a:r>
              <a:rPr lang="en-US" altLang="en-US" sz="1000" dirty="0">
                <a:latin typeface="Arial" pitchFamily="34" charset="0"/>
                <a:ea typeface="ヒラギノ角ゴ Pro W3" pitchFamily="-84" charset="-128"/>
              </a:rPr>
              <a:t> </a:t>
            </a:r>
            <a:r>
              <a:rPr lang="en-US" altLang="en-US" sz="1000" dirty="0" err="1">
                <a:latin typeface="Arial" pitchFamily="34" charset="0"/>
                <a:ea typeface="ヒラギノ角ゴ Pro W3" pitchFamily="-84" charset="-128"/>
              </a:rPr>
              <a:t>stimulans</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voor</a:t>
            </a:r>
            <a:r>
              <a:rPr lang="en-US" altLang="en-US" sz="1000" baseline="0" dirty="0">
                <a:latin typeface="Arial" pitchFamily="34" charset="0"/>
                <a:ea typeface="ヒラギノ角ゴ Pro W3" pitchFamily="-84" charset="-128"/>
              </a:rPr>
              <a:t> club en </a:t>
            </a:r>
            <a:r>
              <a:rPr lang="en-US" altLang="en-US" sz="1000" baseline="0" dirty="0" err="1">
                <a:latin typeface="Arial" pitchFamily="34" charset="0"/>
                <a:ea typeface="ヒラギノ角ゴ Pro W3" pitchFamily="-84" charset="-128"/>
              </a:rPr>
              <a:t>leden</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om</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jaarlijks</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te</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storten</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als</a:t>
            </a:r>
            <a:r>
              <a:rPr lang="en-US" altLang="en-US" sz="1000" baseline="0" dirty="0">
                <a:latin typeface="Arial" pitchFamily="34" charset="0"/>
                <a:ea typeface="ヒラギノ角ゴ Pro W3" pitchFamily="-84" charset="-128"/>
              </a:rPr>
              <a:t> club of </a:t>
            </a:r>
            <a:r>
              <a:rPr lang="en-US" altLang="en-US" sz="1000" baseline="0" dirty="0" err="1">
                <a:latin typeface="Arial" pitchFamily="34" charset="0"/>
                <a:ea typeface="ヒラギノ角ゴ Pro W3" pitchFamily="-84" charset="-128"/>
              </a:rPr>
              <a:t>als</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individu</a:t>
            </a:r>
            <a:r>
              <a:rPr lang="en-US" altLang="en-US" sz="1000" baseline="0" dirty="0">
                <a:latin typeface="Arial" pitchFamily="34" charset="0"/>
                <a:ea typeface="ヒラギノ角ゴ Pro W3" pitchFamily="-84" charset="-128"/>
              </a:rPr>
              <a:t>. </a:t>
            </a:r>
            <a:r>
              <a:rPr lang="en-US" altLang="en-US" sz="1000" baseline="0" dirty="0" err="1">
                <a:latin typeface="Arial" pitchFamily="34" charset="0"/>
                <a:ea typeface="ヒラギノ角ゴ Pro W3" pitchFamily="-84" charset="-128"/>
              </a:rPr>
              <a:t>Wijs</a:t>
            </a:r>
            <a:r>
              <a:rPr lang="en-US" altLang="en-US" sz="1000" baseline="0" dirty="0">
                <a:latin typeface="Arial" pitchFamily="34" charset="0"/>
                <a:ea typeface="ヒラギノ角ゴ Pro W3" pitchFamily="-84" charset="-128"/>
              </a:rPr>
              <a:t> op RotaryD1610 site &gt; </a:t>
            </a:r>
            <a:r>
              <a:rPr lang="en-US" altLang="en-US" sz="1000" baseline="0" dirty="0" err="1">
                <a:latin typeface="Arial" pitchFamily="34" charset="0"/>
                <a:ea typeface="ヒラギノ角ゴ Pro W3" pitchFamily="-84" charset="-128"/>
              </a:rPr>
              <a:t>tabblad</a:t>
            </a:r>
            <a:r>
              <a:rPr lang="en-US" altLang="en-US" sz="1000" baseline="0" dirty="0">
                <a:latin typeface="Arial" pitchFamily="34" charset="0"/>
                <a:ea typeface="ヒラギノ角ゴ Pro W3" pitchFamily="-84" charset="-128"/>
              </a:rPr>
              <a:t> Foundation &gt; </a:t>
            </a:r>
            <a:r>
              <a:rPr lang="en-US" altLang="en-US" sz="1000" baseline="0" dirty="0" err="1">
                <a:latin typeface="Arial" pitchFamily="34" charset="0"/>
                <a:ea typeface="ヒラギノ角ゴ Pro W3" pitchFamily="-84" charset="-128"/>
              </a:rPr>
              <a:t>uw</a:t>
            </a:r>
            <a:r>
              <a:rPr lang="en-US" altLang="en-US" sz="1000" baseline="0" dirty="0">
                <a:latin typeface="Arial" pitchFamily="34" charset="0"/>
                <a:ea typeface="ヒラギノ角ゴ Pro W3" pitchFamily="-84" charset="-128"/>
              </a:rPr>
              <a:t> TRF-</a:t>
            </a:r>
            <a:r>
              <a:rPr lang="en-US" altLang="en-US" sz="1000" baseline="0" dirty="0" err="1">
                <a:latin typeface="Arial" pitchFamily="34" charset="0"/>
                <a:ea typeface="ヒラギノ角ゴ Pro W3" pitchFamily="-84" charset="-128"/>
              </a:rPr>
              <a:t>bijdrage</a:t>
            </a:r>
            <a:r>
              <a:rPr lang="en-US" altLang="en-US" sz="1000" baseline="0" dirty="0">
                <a:latin typeface="Arial" pitchFamily="34" charset="0"/>
                <a:ea typeface="ヒラギノ角ゴ Pro W3" pitchFamily="-84" charset="-128"/>
              </a:rPr>
              <a:t>: hoe </a:t>
            </a:r>
            <a:r>
              <a:rPr lang="en-US" altLang="en-US" sz="1000" baseline="0" dirty="0" err="1">
                <a:latin typeface="Arial" pitchFamily="34" charset="0"/>
                <a:ea typeface="ヒラギノ角ゴ Pro W3" pitchFamily="-84" charset="-128"/>
              </a:rPr>
              <a:t>storten</a:t>
            </a:r>
            <a:r>
              <a:rPr lang="en-US" altLang="en-US" sz="1000" baseline="0" dirty="0">
                <a:latin typeface="Arial" pitchFamily="34" charset="0"/>
                <a:ea typeface="ヒラギノ角ゴ Pro W3" pitchFamily="-84" charset="-128"/>
              </a:rPr>
              <a:t>?</a:t>
            </a:r>
            <a:endParaRPr lang="en-US" altLang="en-US" sz="1000" dirty="0">
              <a:latin typeface="Arial" pitchFamily="34" charset="0"/>
              <a:ea typeface="ヒラギノ角ゴ Pro W3" pitchFamily="-84" charset="-128"/>
            </a:endParaRPr>
          </a:p>
          <a:p>
            <a:endParaRPr lang="en-US" altLang="en-US" sz="1000" dirty="0">
              <a:latin typeface="Arial" pitchFamily="34" charset="0"/>
              <a:ea typeface="ヒラギノ角ゴ Pro W3" pitchFamily="-84" charset="-128"/>
            </a:endParaRPr>
          </a:p>
          <a:p>
            <a:endParaRPr lang="en-US" altLang="en-US" sz="1000" dirty="0">
              <a:latin typeface="Arial" pitchFamily="34" charset="0"/>
              <a:ea typeface="ヒラギノ角ゴ Pro W3" pitchFamily="-84" charset="-128"/>
            </a:endParaRPr>
          </a:p>
          <a:p>
            <a:r>
              <a:rPr lang="en-US" altLang="en-US" sz="1000" dirty="0">
                <a:latin typeface="Arial" pitchFamily="34" charset="0"/>
                <a:ea typeface="ヒラギノ角ゴ Pro W3" pitchFamily="-84" charset="-128"/>
              </a:rPr>
              <a:t>The Annual Fund is the primary source of funding for the programs of The Rotary Foundation.  The Annual Fund is the cornerstone for these programs; for the beneficiaries, and why we give.  It is for the stories these programs permit us to tell.</a:t>
            </a:r>
          </a:p>
          <a:p>
            <a:r>
              <a:rPr lang="en-US" altLang="en-US" sz="1000" dirty="0">
                <a:latin typeface="Arial" pitchFamily="34" charset="0"/>
                <a:ea typeface="ヒラギノ角ゴ Pro W3" pitchFamily="-84" charset="-128"/>
              </a:rPr>
              <a:t>For us to continue doing so much good in the world, it is necessary for </a:t>
            </a:r>
            <a:r>
              <a:rPr lang="en-US" altLang="en-US" sz="1000" b="1" dirty="0">
                <a:latin typeface="Arial" pitchFamily="34" charset="0"/>
                <a:ea typeface="ヒラギノ角ゴ Pro W3" pitchFamily="-84" charset="-128"/>
              </a:rPr>
              <a:t>Every Rotarian</a:t>
            </a:r>
            <a:r>
              <a:rPr lang="en-US" altLang="en-US" sz="1000" dirty="0">
                <a:latin typeface="Arial" pitchFamily="34" charset="0"/>
                <a:ea typeface="ヒラギノ角ゴ Pro W3" pitchFamily="-84" charset="-128"/>
              </a:rPr>
              <a:t> to participate in the programs and to support our Foundation </a:t>
            </a:r>
            <a:r>
              <a:rPr lang="en-US" altLang="en-US" sz="1000" b="1" dirty="0">
                <a:latin typeface="Arial" pitchFamily="34" charset="0"/>
                <a:ea typeface="ヒラギノ角ゴ Pro W3" pitchFamily="-84" charset="-128"/>
              </a:rPr>
              <a:t>Every Year.</a:t>
            </a:r>
            <a:endParaRPr lang="en-US" altLang="en-US" sz="1000" dirty="0">
              <a:latin typeface="Arial" pitchFamily="34" charset="0"/>
              <a:ea typeface="ヒラギノ角ゴ Pro W3" pitchFamily="-84" charset="-128"/>
            </a:endParaRPr>
          </a:p>
          <a:p>
            <a:r>
              <a:rPr lang="en-US" altLang="en-US" sz="1000" dirty="0">
                <a:latin typeface="Arial" pitchFamily="34" charset="0"/>
                <a:ea typeface="ヒラギノ角ゴ Pro W3" pitchFamily="-84" charset="-128"/>
              </a:rPr>
              <a:t>If Rotary is to be there to:</a:t>
            </a:r>
          </a:p>
          <a:p>
            <a:r>
              <a:rPr lang="en-US" altLang="en-US" sz="1000" dirty="0">
                <a:latin typeface="Arial" pitchFamily="34" charset="0"/>
                <a:ea typeface="ヒラギノ角ゴ Pro W3" pitchFamily="-84" charset="-128"/>
              </a:rPr>
              <a:t>Teach children to read, build wells, feed the hungry, care for the sick, shelter the poor; then </a:t>
            </a:r>
            <a:r>
              <a:rPr lang="en-US" altLang="en-US" sz="1000" b="1" dirty="0">
                <a:latin typeface="Arial" pitchFamily="34" charset="0"/>
                <a:ea typeface="ヒラギノ角ゴ Pro W3" pitchFamily="-84" charset="-128"/>
              </a:rPr>
              <a:t>Every Rotarian </a:t>
            </a:r>
            <a:r>
              <a:rPr lang="en-US" altLang="en-US" sz="1000" dirty="0">
                <a:latin typeface="Arial" pitchFamily="34" charset="0"/>
                <a:ea typeface="ヒラギノ角ゴ Pro W3" pitchFamily="-84" charset="-128"/>
              </a:rPr>
              <a:t>is invited to </a:t>
            </a:r>
            <a:r>
              <a:rPr lang="en-US" altLang="en-US" sz="1000" b="1" dirty="0">
                <a:latin typeface="Arial" pitchFamily="34" charset="0"/>
                <a:ea typeface="ヒラギノ角ゴ Pro W3" pitchFamily="-84" charset="-128"/>
              </a:rPr>
              <a:t>support the Annual Fund with a personal contribution</a:t>
            </a:r>
            <a:r>
              <a:rPr lang="en-US" altLang="en-US" sz="1000" dirty="0">
                <a:latin typeface="Arial" pitchFamily="34" charset="0"/>
                <a:ea typeface="ヒラギノ角ゴ Pro W3" pitchFamily="-84" charset="-128"/>
              </a:rPr>
              <a:t>, </a:t>
            </a:r>
            <a:r>
              <a:rPr lang="en-US" altLang="en-US" sz="1000" b="1" dirty="0">
                <a:latin typeface="Arial" pitchFamily="34" charset="0"/>
                <a:ea typeface="ヒラギノ角ゴ Pro W3" pitchFamily="-84" charset="-128"/>
              </a:rPr>
              <a:t>Every Year.</a:t>
            </a:r>
            <a:r>
              <a:rPr lang="en-US" altLang="en-US" sz="1000" dirty="0">
                <a:latin typeface="Arial" pitchFamily="34" charset="0"/>
                <a:ea typeface="ヒラギノ角ゴ Pro W3" pitchFamily="-84" charset="-128"/>
              </a:rPr>
              <a:t> </a:t>
            </a:r>
          </a:p>
          <a:p>
            <a:r>
              <a:rPr lang="en-US" altLang="en-US" sz="1000" dirty="0">
                <a:latin typeface="Arial" pitchFamily="34" charset="0"/>
                <a:ea typeface="ヒラギノ角ゴ Pro W3" pitchFamily="-84" charset="-128"/>
              </a:rPr>
              <a:t>Check if your Rotary club has a club fundraising goal for the Annual Fund this year, and help achieve it with your personal gift.</a:t>
            </a:r>
          </a:p>
          <a:p>
            <a:r>
              <a:rPr lang="en-US" altLang="en-US" sz="1000" dirty="0">
                <a:latin typeface="Arial" pitchFamily="34" charset="0"/>
                <a:ea typeface="ヒラギノ角ゴ Pro W3" pitchFamily="-84" charset="-128"/>
              </a:rPr>
              <a:t>(</a:t>
            </a:r>
            <a:r>
              <a:rPr lang="en-US" altLang="en-US" sz="1000" i="1" dirty="0">
                <a:latin typeface="Arial" pitchFamily="34" charset="0"/>
                <a:ea typeface="ヒラギノ角ゴ Pro W3" pitchFamily="-84" charset="-128"/>
              </a:rPr>
              <a:t>Optional information)</a:t>
            </a:r>
            <a:endParaRPr lang="en-US" altLang="en-US" sz="1000" dirty="0">
              <a:latin typeface="Arial" pitchFamily="34" charset="0"/>
              <a:ea typeface="ヒラギノ角ゴ Pro W3" pitchFamily="-84" charset="-128"/>
            </a:endParaRPr>
          </a:p>
          <a:p>
            <a:pPr>
              <a:buFontTx/>
              <a:buChar char="•"/>
            </a:pPr>
            <a:r>
              <a:rPr lang="en-US" altLang="en-US" sz="1000" dirty="0">
                <a:latin typeface="Arial" pitchFamily="34" charset="0"/>
                <a:ea typeface="ヒラギノ角ゴ Pro W3" pitchFamily="-84" charset="-128"/>
              </a:rPr>
              <a:t>The </a:t>
            </a:r>
            <a:r>
              <a:rPr lang="en-US" altLang="en-US" sz="1000" b="1" dirty="0">
                <a:latin typeface="Arial" pitchFamily="34" charset="0"/>
                <a:ea typeface="ヒラギノ角ゴ Pro W3" pitchFamily="-84" charset="-128"/>
              </a:rPr>
              <a:t>2014-15</a:t>
            </a:r>
            <a:r>
              <a:rPr lang="en-US" altLang="en-US" sz="1000" dirty="0">
                <a:latin typeface="Arial" pitchFamily="34" charset="0"/>
                <a:ea typeface="ヒラギノ角ゴ Pro W3" pitchFamily="-84" charset="-128"/>
              </a:rPr>
              <a:t> worldwide Annual Fund goal is </a:t>
            </a:r>
            <a:r>
              <a:rPr lang="en-US" altLang="en-US" sz="1000" b="1" u="sng" dirty="0">
                <a:latin typeface="Arial" pitchFamily="34" charset="0"/>
                <a:ea typeface="ヒラギノ角ゴ Pro W3" pitchFamily="-84" charset="-128"/>
              </a:rPr>
              <a:t>US$123 million</a:t>
            </a:r>
            <a:r>
              <a:rPr lang="en-US" altLang="en-US" sz="1000" dirty="0">
                <a:latin typeface="Arial" pitchFamily="34" charset="0"/>
                <a:ea typeface="ヒラギノ角ゴ Pro W3" pitchFamily="-84" charset="-128"/>
              </a:rPr>
              <a:t>.</a:t>
            </a:r>
            <a:endParaRPr lang="en-US" altLang="en-US" sz="1000" dirty="0">
              <a:solidFill>
                <a:srgbClr val="FF3300"/>
              </a:solidFill>
              <a:latin typeface="Arial" pitchFamily="34" charset="0"/>
              <a:ea typeface="ヒラギノ角ゴ Pro W3" pitchFamily="-84" charset="-128"/>
            </a:endParaRPr>
          </a:p>
          <a:p>
            <a:pPr>
              <a:buFontTx/>
              <a:buChar char="•"/>
            </a:pPr>
            <a:r>
              <a:rPr lang="en-US" altLang="en-US" sz="1000" dirty="0">
                <a:latin typeface="Arial" pitchFamily="34" charset="0"/>
                <a:ea typeface="ヒラギノ角ゴ Pro W3" pitchFamily="-84" charset="-128"/>
              </a:rPr>
              <a:t>Rotarians and friends of Rotary can also direct Annual Fund contributions to any of the Foundation’s six areas of focus.  These additional opportunities are intended to attract new donors, including non-Rotarians and other organizations; Contributions directed to any of the six areas of focus </a:t>
            </a:r>
            <a:r>
              <a:rPr lang="en-US" altLang="en-US" sz="1000" u="sng" dirty="0">
                <a:latin typeface="Arial" pitchFamily="34" charset="0"/>
                <a:ea typeface="ヒラギノ角ゴ Pro W3" pitchFamily="-84" charset="-128"/>
              </a:rPr>
              <a:t>are</a:t>
            </a:r>
            <a:r>
              <a:rPr lang="en-US" altLang="en-US" sz="1000" dirty="0">
                <a:latin typeface="Arial" pitchFamily="34" charset="0"/>
                <a:ea typeface="ヒラギノ角ゴ Pro W3" pitchFamily="-84" charset="-128"/>
              </a:rPr>
              <a:t> included toward a club’s annual giving goal and per capita calculations. Likewise, they </a:t>
            </a:r>
            <a:r>
              <a:rPr lang="en-US" altLang="en-US" sz="1000" u="sng" dirty="0">
                <a:latin typeface="Arial" pitchFamily="34" charset="0"/>
                <a:ea typeface="ヒラギノ角ゴ Pro W3" pitchFamily="-84" charset="-128"/>
              </a:rPr>
              <a:t>are</a:t>
            </a:r>
            <a:r>
              <a:rPr lang="en-US" altLang="en-US" sz="1000" dirty="0">
                <a:latin typeface="Arial" pitchFamily="34" charset="0"/>
                <a:ea typeface="ヒラギノ角ゴ Pro W3" pitchFamily="-84" charset="-128"/>
              </a:rPr>
              <a:t> eligible for all APF recognition opportunities. </a:t>
            </a:r>
          </a:p>
          <a:p>
            <a:pPr>
              <a:buFontTx/>
              <a:buChar char="•"/>
            </a:pPr>
            <a:r>
              <a:rPr lang="en-US" altLang="en-US" sz="1000" b="1" dirty="0">
                <a:latin typeface="Arial" pitchFamily="34" charset="0"/>
                <a:ea typeface="ヒラギノ角ゴ Pro W3" pitchFamily="-84" charset="-128"/>
              </a:rPr>
              <a:t>Areas of focus designated contributions are </a:t>
            </a:r>
            <a:r>
              <a:rPr lang="en-US" altLang="en-US" sz="1000" b="1" u="sng" dirty="0">
                <a:latin typeface="Arial" pitchFamily="34" charset="0"/>
                <a:ea typeface="ヒラギノ角ゴ Pro W3" pitchFamily="-84" charset="-128"/>
              </a:rPr>
              <a:t>not</a:t>
            </a:r>
            <a:r>
              <a:rPr lang="en-US" altLang="en-US" sz="1000" b="1" dirty="0">
                <a:latin typeface="Arial" pitchFamily="34" charset="0"/>
                <a:ea typeface="ヒラギノ角ゴ Pro W3" pitchFamily="-84" charset="-128"/>
              </a:rPr>
              <a:t> included in a district’s SHARE calculation and do </a:t>
            </a:r>
            <a:r>
              <a:rPr lang="en-US" altLang="en-US" sz="1000" b="1" u="sng" dirty="0">
                <a:latin typeface="Arial" pitchFamily="34" charset="0"/>
                <a:ea typeface="ヒラギノ角ゴ Pro W3" pitchFamily="-84" charset="-128"/>
              </a:rPr>
              <a:t>not</a:t>
            </a:r>
            <a:r>
              <a:rPr lang="en-US" altLang="en-US" sz="1000" b="1" dirty="0">
                <a:latin typeface="Arial" pitchFamily="34" charset="0"/>
                <a:ea typeface="ヒラギノ角ゴ Pro W3" pitchFamily="-84" charset="-128"/>
              </a:rPr>
              <a:t> generate any DDF. </a:t>
            </a:r>
          </a:p>
          <a:p>
            <a:endParaRPr lang="en-US" altLang="en-US" sz="1000" dirty="0">
              <a:latin typeface="Arial" pitchFamily="34" charset="0"/>
              <a:ea typeface="ヒラギノ角ゴ Pro W3" pitchFamily="-84" charset="-128"/>
            </a:endParaRPr>
          </a:p>
          <a:p>
            <a:endParaRPr lang="en-US" altLang="en-US" sz="1000" dirty="0">
              <a:latin typeface="Arial" pitchFamily="34" charset="0"/>
              <a:ea typeface="ヒラギノ角ゴ Pro W3" pitchFamily="-84" charset="-128"/>
            </a:endParaRPr>
          </a:p>
          <a:p>
            <a:endParaRPr lang="en-US" altLang="en-US" sz="1000" dirty="0">
              <a:latin typeface="Arial" pitchFamily="34" charset="0"/>
              <a:ea typeface="ヒラギノ角ゴ Pro W3" pitchFamily="-84" charset="-128"/>
            </a:endParaRPr>
          </a:p>
        </p:txBody>
      </p:sp>
      <p:sp>
        <p:nvSpPr>
          <p:cNvPr id="43012" name="Slide Number Placeholder 3"/>
          <p:cNvSpPr>
            <a:spLocks noGrp="1"/>
          </p:cNvSpPr>
          <p:nvPr>
            <p:ph type="sldNum" sz="quarter" idx="5"/>
          </p:nvPr>
        </p:nvSpPr>
        <p:spPr>
          <a:noFill/>
        </p:spPr>
        <p:txBody>
          <a:bodyPr/>
          <a:lstStyle/>
          <a:p>
            <a:fld id="{599E0CFF-1C64-4ADD-9743-8BFC9D832845}"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Als je doneert,</a:t>
            </a:r>
            <a:r>
              <a:rPr lang="nl-NL" baseline="0" dirty="0"/>
              <a:t> kies dan een van de drie potjes.</a:t>
            </a:r>
          </a:p>
          <a:p>
            <a:endParaRPr lang="nl-NL" baseline="0" dirty="0"/>
          </a:p>
          <a:p>
            <a:r>
              <a:rPr lang="nl-NL" baseline="0" dirty="0"/>
              <a:t>1 Storting in het </a:t>
            </a:r>
            <a:r>
              <a:rPr lang="nl-NL" baseline="0" dirty="0" err="1"/>
              <a:t>Annual</a:t>
            </a:r>
            <a:r>
              <a:rPr lang="nl-NL" baseline="0" dirty="0"/>
              <a:t> </a:t>
            </a:r>
            <a:r>
              <a:rPr lang="nl-NL" baseline="0" dirty="0" err="1"/>
              <a:t>Fund</a:t>
            </a:r>
            <a:r>
              <a:rPr lang="nl-NL" baseline="0" dirty="0"/>
              <a:t> komt terug in het District voor herverdeling (</a:t>
            </a:r>
            <a:r>
              <a:rPr lang="nl-NL" baseline="0" dirty="0" err="1"/>
              <a:t>Share</a:t>
            </a:r>
            <a:r>
              <a:rPr lang="nl-NL" baseline="0" dirty="0"/>
              <a:t>). </a:t>
            </a:r>
          </a:p>
          <a:p>
            <a:r>
              <a:rPr lang="nl-NL" baseline="0" dirty="0"/>
              <a:t>2 Storting in het </a:t>
            </a:r>
            <a:r>
              <a:rPr lang="nl-NL" baseline="0" dirty="0" err="1"/>
              <a:t>PolioPlus</a:t>
            </a:r>
            <a:r>
              <a:rPr lang="nl-NL" baseline="0" dirty="0"/>
              <a:t> </a:t>
            </a:r>
            <a:r>
              <a:rPr lang="nl-NL" baseline="0" dirty="0" err="1"/>
              <a:t>Fund</a:t>
            </a:r>
            <a:r>
              <a:rPr lang="nl-NL" baseline="0" dirty="0"/>
              <a:t> wordt door Bill Gates verdrievoudigd</a:t>
            </a:r>
          </a:p>
          <a:p>
            <a:r>
              <a:rPr lang="nl-NL" baseline="0" dirty="0"/>
              <a:t>3 Het </a:t>
            </a:r>
            <a:r>
              <a:rPr lang="nl-NL" baseline="0" dirty="0" err="1"/>
              <a:t>Endowment</a:t>
            </a:r>
            <a:r>
              <a:rPr lang="nl-NL" baseline="0" dirty="0"/>
              <a:t> </a:t>
            </a:r>
            <a:r>
              <a:rPr lang="nl-NL" baseline="0" dirty="0" err="1"/>
              <a:t>Fund</a:t>
            </a:r>
            <a:r>
              <a:rPr lang="nl-NL" baseline="0" dirty="0"/>
              <a:t> wordt meestal gebruikt voor erfenissen.  </a:t>
            </a:r>
            <a:r>
              <a:rPr lang="nl-NL" baseline="0" dirty="0" err="1"/>
              <a:t>Endowment</a:t>
            </a:r>
            <a:r>
              <a:rPr lang="nl-NL" baseline="0" dirty="0"/>
              <a:t> = schenking</a:t>
            </a:r>
          </a:p>
          <a:p>
            <a:endParaRPr lang="nl-NL" baseline="0" dirty="0"/>
          </a:p>
          <a:p>
            <a:r>
              <a:rPr lang="en-US" altLang="en-US" sz="1200" b="1" baseline="0" dirty="0" err="1">
                <a:latin typeface="Arial" pitchFamily="34" charset="0"/>
                <a:ea typeface="ヒラギノ角ゴ Pro W3" pitchFamily="-84" charset="-128"/>
              </a:rPr>
              <a:t>Wijs</a:t>
            </a:r>
            <a:r>
              <a:rPr lang="en-US" altLang="en-US" sz="1200" b="1" baseline="0" dirty="0">
                <a:latin typeface="Arial" pitchFamily="34" charset="0"/>
                <a:ea typeface="ヒラギノ角ゴ Pro W3" pitchFamily="-84" charset="-128"/>
              </a:rPr>
              <a:t> op RotaryD1610 site &gt; </a:t>
            </a:r>
            <a:r>
              <a:rPr lang="en-US" altLang="en-US" sz="1200" b="1" baseline="0" dirty="0" err="1">
                <a:latin typeface="Arial" pitchFamily="34" charset="0"/>
                <a:ea typeface="ヒラギノ角ゴ Pro W3" pitchFamily="-84" charset="-128"/>
              </a:rPr>
              <a:t>tabblad</a:t>
            </a:r>
            <a:r>
              <a:rPr lang="en-US" altLang="en-US" sz="1200" b="1" baseline="0" dirty="0">
                <a:latin typeface="Arial" pitchFamily="34" charset="0"/>
                <a:ea typeface="ヒラギノ角ゴ Pro W3" pitchFamily="-84" charset="-128"/>
              </a:rPr>
              <a:t> Foundation &gt; </a:t>
            </a:r>
            <a:r>
              <a:rPr lang="en-US" altLang="en-US" sz="1200" b="1" baseline="0" dirty="0" err="1">
                <a:latin typeface="Arial" pitchFamily="34" charset="0"/>
                <a:ea typeface="ヒラギノ角ゴ Pro W3" pitchFamily="-84" charset="-128"/>
              </a:rPr>
              <a:t>uw</a:t>
            </a:r>
            <a:r>
              <a:rPr lang="en-US" altLang="en-US" sz="1200" b="1" baseline="0" dirty="0">
                <a:latin typeface="Arial" pitchFamily="34" charset="0"/>
                <a:ea typeface="ヒラギノ角ゴ Pro W3" pitchFamily="-84" charset="-128"/>
              </a:rPr>
              <a:t> TRF-</a:t>
            </a:r>
            <a:r>
              <a:rPr lang="en-US" altLang="en-US" sz="1200" b="1" baseline="0" dirty="0" err="1">
                <a:latin typeface="Arial" pitchFamily="34" charset="0"/>
                <a:ea typeface="ヒラギノ角ゴ Pro W3" pitchFamily="-84" charset="-128"/>
              </a:rPr>
              <a:t>bijdrage</a:t>
            </a:r>
            <a:r>
              <a:rPr lang="en-US" altLang="en-US" sz="1200" b="1" baseline="0" dirty="0">
                <a:latin typeface="Arial" pitchFamily="34" charset="0"/>
                <a:ea typeface="ヒラギノ角ゴ Pro W3" pitchFamily="-84" charset="-128"/>
              </a:rPr>
              <a:t>: hoe </a:t>
            </a:r>
            <a:r>
              <a:rPr lang="en-US" altLang="en-US" sz="1200" b="1" baseline="0" dirty="0" err="1">
                <a:latin typeface="Arial" pitchFamily="34" charset="0"/>
                <a:ea typeface="ヒラギノ角ゴ Pro W3" pitchFamily="-84" charset="-128"/>
              </a:rPr>
              <a:t>storten</a:t>
            </a:r>
            <a:r>
              <a:rPr lang="en-US" altLang="en-US" sz="1200" b="1" baseline="0" dirty="0">
                <a:latin typeface="Arial" pitchFamily="34" charset="0"/>
                <a:ea typeface="ヒラギノ角ゴ Pro W3" pitchFamily="-84" charset="-128"/>
              </a:rPr>
              <a:t>?</a:t>
            </a:r>
          </a:p>
          <a:p>
            <a:endParaRPr lang="en-US" sz="1200" b="1" baseline="0" dirty="0">
              <a:latin typeface="Arial" pitchFamily="34" charset="0"/>
            </a:endParaRPr>
          </a:p>
          <a:p>
            <a:r>
              <a:rPr lang="en-US" sz="1200" b="1" baseline="0" dirty="0" err="1">
                <a:latin typeface="Arial" pitchFamily="34" charset="0"/>
              </a:rPr>
              <a:t>Bij</a:t>
            </a:r>
            <a:r>
              <a:rPr lang="en-US" sz="1200" b="1" baseline="0" dirty="0">
                <a:latin typeface="Arial" pitchFamily="34" charset="0"/>
              </a:rPr>
              <a:t> het Annual Fund </a:t>
            </a:r>
            <a:r>
              <a:rPr lang="en-US" sz="1200" b="1" baseline="0" dirty="0" err="1">
                <a:latin typeface="Arial" pitchFamily="34" charset="0"/>
              </a:rPr>
              <a:t>worden</a:t>
            </a:r>
            <a:r>
              <a:rPr lang="en-US" sz="1200" b="1" baseline="0" dirty="0">
                <a:latin typeface="Arial" pitchFamily="34" charset="0"/>
              </a:rPr>
              <a:t> </a:t>
            </a:r>
            <a:r>
              <a:rPr lang="en-US" sz="1200" b="1" baseline="0" dirty="0" err="1">
                <a:latin typeface="Arial" pitchFamily="34" charset="0"/>
              </a:rPr>
              <a:t>alle</a:t>
            </a:r>
            <a:r>
              <a:rPr lang="en-US" sz="1200" b="1" baseline="0" dirty="0">
                <a:latin typeface="Arial" pitchFamily="34" charset="0"/>
              </a:rPr>
              <a:t> </a:t>
            </a:r>
            <a:r>
              <a:rPr lang="en-US" sz="1200" b="1" baseline="0" dirty="0" err="1">
                <a:latin typeface="Arial" pitchFamily="34" charset="0"/>
              </a:rPr>
              <a:t>donaties</a:t>
            </a:r>
            <a:r>
              <a:rPr lang="en-US" sz="1200" b="1" baseline="0" dirty="0">
                <a:latin typeface="Arial" pitchFamily="34" charset="0"/>
              </a:rPr>
              <a:t> </a:t>
            </a:r>
            <a:r>
              <a:rPr lang="en-US" sz="1200" b="1" baseline="0" dirty="0" err="1">
                <a:latin typeface="Arial" pitchFamily="34" charset="0"/>
              </a:rPr>
              <a:t>na</a:t>
            </a:r>
            <a:r>
              <a:rPr lang="en-US" sz="1200" b="1" baseline="0" dirty="0">
                <a:latin typeface="Arial" pitchFamily="34" charset="0"/>
              </a:rPr>
              <a:t> </a:t>
            </a:r>
            <a:r>
              <a:rPr lang="en-US" sz="1200" b="1" baseline="0" dirty="0" err="1">
                <a:latin typeface="Arial" pitchFamily="34" charset="0"/>
              </a:rPr>
              <a:t>drie</a:t>
            </a:r>
            <a:r>
              <a:rPr lang="en-US" sz="1200" b="1" baseline="0" dirty="0">
                <a:latin typeface="Arial" pitchFamily="34" charset="0"/>
              </a:rPr>
              <a:t> </a:t>
            </a:r>
            <a:r>
              <a:rPr lang="en-US" sz="1200" b="1" baseline="0" dirty="0" err="1">
                <a:latin typeface="Arial" pitchFamily="34" charset="0"/>
              </a:rPr>
              <a:t>jaar</a:t>
            </a:r>
            <a:r>
              <a:rPr lang="en-US" sz="1200" b="1" baseline="0" dirty="0">
                <a:latin typeface="Arial" pitchFamily="34" charset="0"/>
              </a:rPr>
              <a:t> </a:t>
            </a:r>
            <a:r>
              <a:rPr lang="en-US" sz="1200" b="1" baseline="0" dirty="0" err="1">
                <a:latin typeface="Arial" pitchFamily="34" charset="0"/>
              </a:rPr>
              <a:t>uitgegeven</a:t>
            </a:r>
            <a:r>
              <a:rPr lang="en-US" sz="1200" b="1" baseline="0" dirty="0">
                <a:latin typeface="Arial" pitchFamily="34" charset="0"/>
              </a:rPr>
              <a:t>. Het </a:t>
            </a:r>
            <a:r>
              <a:rPr lang="en-US" sz="1200" b="1" baseline="0" dirty="0" err="1">
                <a:latin typeface="Arial" pitchFamily="34" charset="0"/>
              </a:rPr>
              <a:t>vermogen</a:t>
            </a:r>
            <a:r>
              <a:rPr lang="en-US" sz="1200" b="1" baseline="0" dirty="0">
                <a:latin typeface="Arial" pitchFamily="34" charset="0"/>
              </a:rPr>
              <a:t> </a:t>
            </a:r>
            <a:r>
              <a:rPr lang="en-US" sz="1200" b="1" baseline="0" dirty="0" err="1">
                <a:latin typeface="Arial" pitchFamily="34" charset="0"/>
              </a:rPr>
              <a:t>bestaat</a:t>
            </a:r>
            <a:r>
              <a:rPr lang="en-US" sz="1200" b="1" baseline="0" dirty="0">
                <a:latin typeface="Arial" pitchFamily="34" charset="0"/>
              </a:rPr>
              <a:t> </a:t>
            </a:r>
            <a:r>
              <a:rPr lang="en-US" sz="1200" b="1" baseline="0" dirty="0" err="1">
                <a:latin typeface="Arial" pitchFamily="34" charset="0"/>
              </a:rPr>
              <a:t>uit</a:t>
            </a:r>
            <a:r>
              <a:rPr lang="en-US" sz="1200" b="1" baseline="0" dirty="0">
                <a:latin typeface="Arial" pitchFamily="34" charset="0"/>
              </a:rPr>
              <a:t> </a:t>
            </a:r>
            <a:r>
              <a:rPr lang="en-US" sz="1200" b="1" baseline="0" dirty="0" err="1">
                <a:latin typeface="Arial" pitchFamily="34" charset="0"/>
              </a:rPr>
              <a:t>drie</a:t>
            </a:r>
            <a:r>
              <a:rPr lang="en-US" sz="1200" b="1" baseline="0" dirty="0">
                <a:latin typeface="Arial" pitchFamily="34" charset="0"/>
              </a:rPr>
              <a:t> </a:t>
            </a:r>
            <a:r>
              <a:rPr lang="en-US" sz="1200" b="1" baseline="0" dirty="0" err="1">
                <a:latin typeface="Arial" pitchFamily="34" charset="0"/>
              </a:rPr>
              <a:t>jaar</a:t>
            </a:r>
            <a:r>
              <a:rPr lang="en-US" sz="1200" b="1" baseline="0" dirty="0">
                <a:latin typeface="Arial" pitchFamily="34" charset="0"/>
              </a:rPr>
              <a:t> </a:t>
            </a:r>
            <a:r>
              <a:rPr lang="en-US" sz="1200" b="1" baseline="0" dirty="0" err="1">
                <a:latin typeface="Arial" pitchFamily="34" charset="0"/>
              </a:rPr>
              <a:t>donaties</a:t>
            </a:r>
            <a:r>
              <a:rPr lang="en-US" sz="1200" b="1" baseline="0" dirty="0">
                <a:latin typeface="Arial" pitchFamily="34" charset="0"/>
              </a:rPr>
              <a:t>.</a:t>
            </a:r>
          </a:p>
          <a:p>
            <a:r>
              <a:rPr lang="en-US" sz="1200" b="1" baseline="0" dirty="0" err="1">
                <a:latin typeface="Arial" pitchFamily="34" charset="0"/>
              </a:rPr>
              <a:t>Bij</a:t>
            </a:r>
            <a:r>
              <a:rPr lang="en-US" sz="1200" b="1" baseline="0" dirty="0">
                <a:latin typeface="Arial" pitchFamily="34" charset="0"/>
              </a:rPr>
              <a:t> het Endowment Fund </a:t>
            </a:r>
            <a:r>
              <a:rPr lang="en-US" sz="1200" b="1" baseline="0" dirty="0" err="1">
                <a:latin typeface="Arial" pitchFamily="34" charset="0"/>
              </a:rPr>
              <a:t>worden</a:t>
            </a:r>
            <a:r>
              <a:rPr lang="en-US" sz="1200" b="1" baseline="0" dirty="0">
                <a:latin typeface="Arial" pitchFamily="34" charset="0"/>
              </a:rPr>
              <a:t> </a:t>
            </a:r>
            <a:r>
              <a:rPr lang="en-US" sz="1200" b="1" baseline="0" dirty="0" err="1">
                <a:latin typeface="Arial" pitchFamily="34" charset="0"/>
              </a:rPr>
              <a:t>alleen</a:t>
            </a:r>
            <a:r>
              <a:rPr lang="en-US" sz="1200" b="1" baseline="0" dirty="0">
                <a:latin typeface="Arial" pitchFamily="34" charset="0"/>
              </a:rPr>
              <a:t> de </a:t>
            </a:r>
            <a:r>
              <a:rPr lang="en-US" sz="1200" b="1" baseline="0" dirty="0" err="1">
                <a:latin typeface="Arial" pitchFamily="34" charset="0"/>
              </a:rPr>
              <a:t>beleggingsopbrengsten</a:t>
            </a:r>
            <a:r>
              <a:rPr lang="en-US" sz="1200" b="1" baseline="0" dirty="0">
                <a:latin typeface="Arial" pitchFamily="34" charset="0"/>
              </a:rPr>
              <a:t> </a:t>
            </a:r>
            <a:r>
              <a:rPr lang="en-US" sz="1200" b="1" baseline="0" dirty="0" err="1">
                <a:latin typeface="Arial" pitchFamily="34" charset="0"/>
              </a:rPr>
              <a:t>uitgeven</a:t>
            </a:r>
            <a:r>
              <a:rPr lang="en-US" sz="1200" b="1" baseline="0" dirty="0">
                <a:latin typeface="Arial" pitchFamily="34" charset="0"/>
              </a:rPr>
              <a:t>. Het </a:t>
            </a:r>
            <a:r>
              <a:rPr lang="en-US" sz="1200" b="1" baseline="0" dirty="0" err="1">
                <a:latin typeface="Arial" pitchFamily="34" charset="0"/>
              </a:rPr>
              <a:t>vermogen</a:t>
            </a:r>
            <a:r>
              <a:rPr lang="en-US" sz="1200" b="1" baseline="0" dirty="0">
                <a:latin typeface="Arial" pitchFamily="34" charset="0"/>
              </a:rPr>
              <a:t> </a:t>
            </a:r>
            <a:r>
              <a:rPr lang="en-US" sz="1200" b="1" baseline="0" dirty="0" err="1">
                <a:latin typeface="Arial" pitchFamily="34" charset="0"/>
              </a:rPr>
              <a:t>wordt</a:t>
            </a:r>
            <a:r>
              <a:rPr lang="en-US" sz="1200" b="1" baseline="0" dirty="0">
                <a:latin typeface="Arial" pitchFamily="34" charset="0"/>
              </a:rPr>
              <a:t> </a:t>
            </a:r>
            <a:r>
              <a:rPr lang="en-US" sz="1200" b="1" baseline="0" dirty="0" err="1">
                <a:latin typeface="Arial" pitchFamily="34" charset="0"/>
              </a:rPr>
              <a:t>dus</a:t>
            </a:r>
            <a:r>
              <a:rPr lang="en-US" sz="1200" b="1" baseline="0" dirty="0">
                <a:latin typeface="Arial" pitchFamily="34" charset="0"/>
              </a:rPr>
              <a:t> steeds </a:t>
            </a:r>
            <a:r>
              <a:rPr lang="en-US" sz="1200" b="1" baseline="0" dirty="0" err="1">
                <a:latin typeface="Arial" pitchFamily="34" charset="0"/>
              </a:rPr>
              <a:t>groter</a:t>
            </a:r>
            <a:r>
              <a:rPr lang="en-US" sz="1200" b="1" baseline="0" dirty="0">
                <a:latin typeface="Arial" pitchFamily="34" charset="0"/>
              </a:rPr>
              <a:t>.</a:t>
            </a:r>
            <a:endParaRPr lang="nl-NL" b="1"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1D6A574-35A9-49BE-BFDC-BAF2F33586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nl-NL">
              <a:solidFill>
                <a:srgbClr val="FFFFFF"/>
              </a:solidFill>
              <a:ea typeface="ヒラギノ角ゴ Pro W3" pitchFamily="-84" charset="-128"/>
            </a:endParaRPr>
          </a:p>
        </p:txBody>
      </p:sp>
      <p:sp>
        <p:nvSpPr>
          <p:cNvPr id="5" name="Rectangle 5"/>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nl-NL">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11"/>
          <a:srcRect/>
          <a:stretch>
            <a:fillRect/>
          </a:stretch>
        </p:blipFill>
        <p:spPr bwMode="auto">
          <a:xfrm>
            <a:off x="458788" y="6165850"/>
            <a:ext cx="1216025" cy="457200"/>
          </a:xfrm>
          <a:prstGeom prst="rect">
            <a:avLst/>
          </a:prstGeom>
          <a:noFill/>
          <a:ln w="9525">
            <a:noFill/>
            <a:miter lim="800000"/>
            <a:headEnd/>
            <a:tailEnd/>
          </a:ln>
        </p:spPr>
      </p:pic>
      <p:pic>
        <p:nvPicPr>
          <p:cNvPr id="1028" name="Picture 4"/>
          <p:cNvPicPr>
            <a:picLocks noChangeAspect="1"/>
          </p:cNvPicPr>
          <p:nvPr userDrawn="1"/>
        </p:nvPicPr>
        <p:blipFill>
          <a:blip r:embed="rId12"/>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800" r:id="rId7"/>
    <p:sldLayoutId id="2147483801" r:id="rId8"/>
    <p:sldLayoutId id="2147483802"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eaLnBrk="0" hangingPunct="0"/>
            <a:r>
              <a:rPr lang="en-US" sz="900">
                <a:solidFill>
                  <a:srgbClr val="BCBDC0"/>
                </a:solidFill>
                <a:latin typeface="Arial Narrow" pitchFamily="34" charset="0"/>
              </a:rPr>
              <a:t>TITLE  |  </a:t>
            </a:r>
            <a:fld id="{866687CD-C4CA-4A4C-9FE6-FDC8E39A41EB}" type="slidenum">
              <a:rPr lang="en-US" sz="900">
                <a:solidFill>
                  <a:srgbClr val="BCBDC0"/>
                </a:solidFill>
                <a:latin typeface="Arial Narrow" pitchFamily="34" charset="0"/>
              </a:rPr>
              <a:pPr algn="r" eaLnBrk="0" hangingPunct="0"/>
              <a:t>‹nr.›</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2051" name="Picture 5"/>
          <p:cNvPicPr>
            <a:picLocks noChangeAspect="1"/>
          </p:cNvPicPr>
          <p:nvPr/>
        </p:nvPicPr>
        <p:blipFill>
          <a:blip r:embed="rId22"/>
          <a:srcRect/>
          <a:stretch>
            <a:fillRect/>
          </a:stretch>
        </p:blipFill>
        <p:spPr bwMode="auto">
          <a:xfrm>
            <a:off x="457200" y="6299200"/>
            <a:ext cx="89535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90" r:id="rId14"/>
    <p:sldLayoutId id="2147483791" r:id="rId15"/>
    <p:sldLayoutId id="2147483804" r:id="rId16"/>
    <p:sldLayoutId id="2147483805" r:id="rId17"/>
    <p:sldLayoutId id="2147483806" r:id="rId18"/>
    <p:sldLayoutId id="2147483809" r:id="rId19"/>
    <p:sldLayoutId id="2147483810" r:id="rId20"/>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p>
            <a:pPr algn="r" eaLnBrk="0" hangingPunct="0"/>
            <a:r>
              <a:rPr lang="en-US" sz="900">
                <a:solidFill>
                  <a:srgbClr val="BCBDC0"/>
                </a:solidFill>
                <a:latin typeface="Arial Narrow" pitchFamily="34" charset="0"/>
              </a:rPr>
              <a:t>TITLE |  </a:t>
            </a:r>
            <a:fld id="{60ADC315-1247-4A4E-9AF0-188D8178DE5C}" type="slidenum">
              <a:rPr lang="en-US" sz="900">
                <a:solidFill>
                  <a:srgbClr val="BCBDC0"/>
                </a:solidFill>
                <a:latin typeface="Arial Narrow" pitchFamily="34" charset="0"/>
              </a:rPr>
              <a:pPr algn="r" eaLnBrk="0" hangingPunct="0"/>
              <a:t>‹nr.›</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8"/>
          <a:srcRect/>
          <a:stretch>
            <a:fillRect/>
          </a:stretch>
        </p:blipFill>
        <p:spPr bwMode="auto">
          <a:xfrm>
            <a:off x="457200" y="6299200"/>
            <a:ext cx="89535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rotary.nl/d1610/TRF/Global%20Grants/adviezen-bij-de-start-van-een-projectvoorstel-global-gran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hyperlink" Target="https://www.charitynavigator.org/index.cfm?bay=search.summary&amp;orgid=455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rotary.nl/d1610/TRF/trf-100-voor-bart1.mp4"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DOING GOOD IN THE WORLD    </a:t>
            </a:r>
          </a:p>
        </p:txBody>
      </p:sp>
      <p:sp>
        <p:nvSpPr>
          <p:cNvPr id="5" name="Ondertitel 4"/>
          <p:cNvSpPr>
            <a:spLocks noGrp="1"/>
          </p:cNvSpPr>
          <p:nvPr>
            <p:ph type="subTitle" idx="1"/>
          </p:nvPr>
        </p:nvSpPr>
        <p:spPr>
          <a:xfrm>
            <a:off x="533400" y="5029200"/>
            <a:ext cx="8153400" cy="950856"/>
          </a:xfrm>
        </p:spPr>
        <p:txBody>
          <a:bodyPr>
            <a:normAutofit/>
          </a:bodyPr>
          <a:lstStyle/>
          <a:p>
            <a:r>
              <a:rPr lang="nl-NL" b="1" dirty="0">
                <a:solidFill>
                  <a:schemeClr val="tx2"/>
                </a:solidFill>
              </a:rPr>
              <a:t>		  </a:t>
            </a:r>
          </a:p>
          <a:p>
            <a:pPr algn="ctr"/>
            <a:r>
              <a:rPr lang="nl-NL" b="1" dirty="0">
                <a:solidFill>
                  <a:schemeClr val="tx2"/>
                </a:solidFill>
              </a:rPr>
              <a:t>      de goede doelen tak van Rotary International</a:t>
            </a:r>
          </a:p>
        </p:txBody>
      </p:sp>
      <p:pic>
        <p:nvPicPr>
          <p:cNvPr id="1026" name="Picture 2" descr="C:\Users\Eigenaar\Pictures\1 foto's voor website D 1610\TRF\TRF_RGB.png"/>
          <p:cNvPicPr>
            <a:picLocks noChangeAspect="1" noChangeArrowheads="1"/>
          </p:cNvPicPr>
          <p:nvPr/>
        </p:nvPicPr>
        <p:blipFill>
          <a:blip r:embed="rId3"/>
          <a:srcRect/>
          <a:stretch>
            <a:fillRect/>
          </a:stretch>
        </p:blipFill>
        <p:spPr bwMode="auto">
          <a:xfrm>
            <a:off x="1828800" y="457200"/>
            <a:ext cx="5400000" cy="21350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1+#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a:t>TRF : </a:t>
            </a:r>
            <a:r>
              <a:rPr lang="nl-NL" sz="3600" b="1" dirty="0">
                <a:solidFill>
                  <a:srgbClr val="FFFF00"/>
                </a:solidFill>
              </a:rPr>
              <a:t>End Polio </a:t>
            </a:r>
            <a:r>
              <a:rPr lang="nl-NL" sz="3600" b="1" dirty="0" err="1">
                <a:solidFill>
                  <a:srgbClr val="FFFF00"/>
                </a:solidFill>
              </a:rPr>
              <a:t>Now</a:t>
            </a:r>
            <a:r>
              <a:rPr lang="nl-NL" sz="3600" b="1" dirty="0"/>
              <a:t>………..we are </a:t>
            </a:r>
            <a:r>
              <a:rPr lang="nl-NL" sz="3600" b="1" dirty="0" err="1"/>
              <a:t>this</a:t>
            </a:r>
            <a:r>
              <a:rPr lang="nl-NL" sz="3600" b="1" dirty="0"/>
              <a:t> close</a:t>
            </a:r>
          </a:p>
        </p:txBody>
      </p:sp>
      <p:pic>
        <p:nvPicPr>
          <p:cNvPr id="1026" name="Picture 2" descr="C:\Users\Eigenaar\Pictures\1 foto's voor website D 1610\TRF\Polio grafiek Gates.jpg"/>
          <p:cNvPicPr>
            <a:picLocks noGrp="1" noChangeAspect="1" noChangeArrowheads="1"/>
          </p:cNvPicPr>
          <p:nvPr>
            <p:ph idx="1"/>
          </p:nvPr>
        </p:nvPicPr>
        <p:blipFill>
          <a:blip r:embed="rId3"/>
          <a:srcRect/>
          <a:stretch>
            <a:fillRect/>
          </a:stretch>
        </p:blipFill>
        <p:spPr bwMode="auto">
          <a:xfrm>
            <a:off x="0" y="990600"/>
            <a:ext cx="9144000" cy="6708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2000" fill="hold"/>
                                        <p:tgtEl>
                                          <p:spTgt spid="1026"/>
                                        </p:tgtEl>
                                        <p:attrNameLst>
                                          <p:attrName>ppt_x</p:attrName>
                                        </p:attrNameLst>
                                      </p:cBhvr>
                                      <p:tavLst>
                                        <p:tav tm="0">
                                          <p:val>
                                            <p:strVal val="#ppt_x"/>
                                          </p:val>
                                        </p:tav>
                                        <p:tav tm="100000">
                                          <p:val>
                                            <p:strVal val="#ppt_x"/>
                                          </p:val>
                                        </p:tav>
                                      </p:tavLst>
                                    </p:anim>
                                    <p:anim calcmode="lin" valueType="num">
                                      <p:cBhvr additive="base">
                                        <p:cTn id="13"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igenaar\Pictures\1 foto's voor website D 1610\TRF\kaart polio.jpg"/>
          <p:cNvPicPr>
            <a:picLocks noChangeAspect="1" noChangeArrowheads="1"/>
          </p:cNvPicPr>
          <p:nvPr/>
        </p:nvPicPr>
        <p:blipFill>
          <a:blip r:embed="rId3"/>
          <a:srcRect/>
          <a:stretch>
            <a:fillRect/>
          </a:stretch>
        </p:blipFill>
        <p:spPr bwMode="auto">
          <a:xfrm>
            <a:off x="144000" y="533400"/>
            <a:ext cx="9000000" cy="4745321"/>
          </a:xfrm>
          <a:prstGeom prst="rect">
            <a:avLst/>
          </a:prstGeom>
          <a:noFill/>
        </p:spPr>
      </p:pic>
      <p:sp>
        <p:nvSpPr>
          <p:cNvPr id="3" name="Tekstvak 2">
            <a:extLst>
              <a:ext uri="{FF2B5EF4-FFF2-40B4-BE49-F238E27FC236}">
                <a16:creationId xmlns:a16="http://schemas.microsoft.com/office/drawing/2014/main" id="{68AFBD6A-39A2-4EE0-BBEA-4B644C6786C9}"/>
              </a:ext>
            </a:extLst>
          </p:cNvPr>
          <p:cNvSpPr txBox="1"/>
          <p:nvPr/>
        </p:nvSpPr>
        <p:spPr>
          <a:xfrm>
            <a:off x="5486400" y="5278721"/>
            <a:ext cx="2895600" cy="1015663"/>
          </a:xfrm>
          <a:prstGeom prst="rect">
            <a:avLst/>
          </a:prstGeom>
          <a:noFill/>
        </p:spPr>
        <p:txBody>
          <a:bodyPr wrap="square" rtlCol="0">
            <a:spAutoFit/>
          </a:bodyPr>
          <a:lstStyle/>
          <a:p>
            <a:pPr algn="ctr"/>
            <a:r>
              <a:rPr lang="nl-NL" sz="2000" b="1" dirty="0">
                <a:solidFill>
                  <a:srgbClr val="58585A"/>
                </a:solidFill>
              </a:rPr>
              <a:t>             2020</a:t>
            </a:r>
          </a:p>
          <a:p>
            <a:pPr marL="285750" indent="-285750">
              <a:buFont typeface="Wingdings" panose="05000000000000000000" pitchFamily="2" charset="2"/>
              <a:buChar char="Ø"/>
            </a:pPr>
            <a:r>
              <a:rPr lang="nl-NL" sz="2000" b="1" dirty="0" err="1">
                <a:solidFill>
                  <a:srgbClr val="58585A"/>
                </a:solidFill>
              </a:rPr>
              <a:t>Africa</a:t>
            </a:r>
            <a:r>
              <a:rPr lang="nl-NL" sz="2000" b="1" dirty="0">
                <a:solidFill>
                  <a:srgbClr val="58585A"/>
                </a:solidFill>
              </a:rPr>
              <a:t> Poliovrij!</a:t>
            </a:r>
          </a:p>
          <a:p>
            <a:pPr marL="285750" indent="-285750">
              <a:buFont typeface="Wingdings" panose="05000000000000000000" pitchFamily="2" charset="2"/>
              <a:buChar char="Ø"/>
            </a:pPr>
            <a:endParaRPr lang="nl-NL" sz="2000" b="1" dirty="0">
              <a:solidFill>
                <a:srgbClr val="58585A"/>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jdelijke aanduiding voor inhoud 19"/>
          <p:cNvSpPr>
            <a:spLocks noGrp="1"/>
          </p:cNvSpPr>
          <p:nvPr>
            <p:ph idx="1"/>
          </p:nvPr>
        </p:nvSpPr>
        <p:spPr>
          <a:xfrm>
            <a:off x="6588224" y="1628800"/>
            <a:ext cx="2362200" cy="1178298"/>
          </a:xfrm>
        </p:spPr>
        <p:txBody>
          <a:bodyPr/>
          <a:lstStyle/>
          <a:p>
            <a:pPr>
              <a:buFont typeface="Arial" pitchFamily="34" charset="0"/>
              <a:buNone/>
              <a:defRPr/>
            </a:pPr>
            <a:r>
              <a:rPr lang="nl-NL" sz="2000" b="1" dirty="0">
                <a:solidFill>
                  <a:schemeClr val="tx2">
                    <a:lumMod val="60000"/>
                    <a:lumOff val="40000"/>
                  </a:schemeClr>
                </a:solidFill>
              </a:rPr>
              <a:t>District 1610</a:t>
            </a:r>
          </a:p>
          <a:p>
            <a:pPr>
              <a:buFont typeface="Arial" pitchFamily="34" charset="0"/>
              <a:buNone/>
              <a:defRPr/>
            </a:pPr>
            <a:r>
              <a:rPr lang="nl-NL" sz="1400" b="1" dirty="0"/>
              <a:t>Jaarlijkse bijdragen van clubs</a:t>
            </a:r>
          </a:p>
          <a:p>
            <a:pPr>
              <a:buFont typeface="Arial" pitchFamily="34" charset="0"/>
              <a:buNone/>
              <a:defRPr/>
            </a:pPr>
            <a:r>
              <a:rPr lang="nl-NL" sz="1400" b="1" dirty="0"/>
              <a:t>     ca. € 80.000</a:t>
            </a:r>
          </a:p>
          <a:p>
            <a:pPr>
              <a:buFont typeface="Arial" pitchFamily="34" charset="0"/>
              <a:buNone/>
              <a:defRPr/>
            </a:pPr>
            <a:endParaRPr lang="nl-NL" sz="1400" b="1" dirty="0"/>
          </a:p>
        </p:txBody>
      </p:sp>
      <p:sp>
        <p:nvSpPr>
          <p:cNvPr id="82948" name="Rectangle 4"/>
          <p:cNvSpPr>
            <a:spLocks noChangeArrowheads="1"/>
          </p:cNvSpPr>
          <p:nvPr/>
        </p:nvSpPr>
        <p:spPr bwMode="auto">
          <a:xfrm>
            <a:off x="152400" y="4743450"/>
            <a:ext cx="4343400" cy="461963"/>
          </a:xfrm>
          <a:prstGeom prst="rect">
            <a:avLst/>
          </a:prstGeom>
          <a:noFill/>
          <a:ln w="9525">
            <a:noFill/>
            <a:miter lim="800000"/>
            <a:headEnd/>
            <a:tailEnd/>
          </a:ln>
        </p:spPr>
        <p:txBody>
          <a:bodyPr>
            <a:spAutoFit/>
          </a:bodyPr>
          <a:lstStyle/>
          <a:p>
            <a:pPr eaLnBrk="0" hangingPunct="0"/>
            <a:r>
              <a:rPr lang="nl-NL" sz="1200"/>
              <a:t> </a:t>
            </a:r>
          </a:p>
          <a:p>
            <a:pPr eaLnBrk="0" hangingPunct="0"/>
            <a:endParaRPr lang="nl-NL" sz="1200"/>
          </a:p>
        </p:txBody>
      </p:sp>
      <p:sp>
        <p:nvSpPr>
          <p:cNvPr id="5" name="Rectangle 4"/>
          <p:cNvSpPr/>
          <p:nvPr/>
        </p:nvSpPr>
        <p:spPr bwMode="auto">
          <a:xfrm>
            <a:off x="1257300" y="1568590"/>
            <a:ext cx="5029200" cy="609600"/>
          </a:xfrm>
          <a:prstGeom prst="rect">
            <a:avLst/>
          </a:prstGeom>
          <a:solidFill>
            <a:srgbClr val="3366FF"/>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a:solidFill>
                  <a:schemeClr val="bg1">
                    <a:lumMod val="95000"/>
                  </a:schemeClr>
                </a:solidFill>
                <a:latin typeface="Arial" charset="0"/>
                <a:cs typeface="Arial" charset="0"/>
              </a:rPr>
              <a:t>THE  ROTARY  FOUNDATION</a:t>
            </a:r>
          </a:p>
          <a:p>
            <a:pPr algn="ctr" eaLnBrk="0" hangingPunct="0">
              <a:defRPr/>
            </a:pPr>
            <a:r>
              <a:rPr lang="en-GB" sz="1600" b="1" dirty="0">
                <a:solidFill>
                  <a:schemeClr val="bg1">
                    <a:lumMod val="95000"/>
                  </a:schemeClr>
                </a:solidFill>
                <a:latin typeface="Arial" charset="0"/>
                <a:cs typeface="Arial" charset="0"/>
              </a:rPr>
              <a:t>Annual Fund</a:t>
            </a:r>
          </a:p>
        </p:txBody>
      </p:sp>
      <p:sp>
        <p:nvSpPr>
          <p:cNvPr id="6" name="Rectangle 5"/>
          <p:cNvSpPr/>
          <p:nvPr/>
        </p:nvSpPr>
        <p:spPr bwMode="auto">
          <a:xfrm>
            <a:off x="1466216" y="3549085"/>
            <a:ext cx="1746250" cy="684213"/>
          </a:xfrm>
          <a:prstGeom prst="rect">
            <a:avLst/>
          </a:prstGeom>
          <a:solidFill>
            <a:srgbClr val="C00000"/>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a:solidFill>
                  <a:schemeClr val="bg1">
                    <a:lumMod val="95000"/>
                  </a:schemeClr>
                </a:solidFill>
                <a:latin typeface="Arial" charset="0"/>
                <a:cs typeface="Arial" charset="0"/>
              </a:rPr>
              <a:t>District Designated Fund</a:t>
            </a:r>
          </a:p>
        </p:txBody>
      </p:sp>
      <p:sp>
        <p:nvSpPr>
          <p:cNvPr id="7" name="Rectangle 6"/>
          <p:cNvSpPr/>
          <p:nvPr/>
        </p:nvSpPr>
        <p:spPr bwMode="auto">
          <a:xfrm>
            <a:off x="4299481" y="3520281"/>
            <a:ext cx="1746250" cy="762000"/>
          </a:xfrm>
          <a:prstGeom prst="rect">
            <a:avLst/>
          </a:prstGeom>
          <a:solidFill>
            <a:srgbClr val="008080"/>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a:solidFill>
                  <a:schemeClr val="bg1">
                    <a:lumMod val="95000"/>
                  </a:schemeClr>
                </a:solidFill>
                <a:latin typeface="Arial" charset="0"/>
                <a:cs typeface="Arial" charset="0"/>
              </a:rPr>
              <a:t>World Fund</a:t>
            </a:r>
          </a:p>
        </p:txBody>
      </p:sp>
      <p:sp>
        <p:nvSpPr>
          <p:cNvPr id="62" name="Rectangle 61"/>
          <p:cNvSpPr/>
          <p:nvPr/>
        </p:nvSpPr>
        <p:spPr bwMode="auto">
          <a:xfrm>
            <a:off x="685800" y="4800600"/>
            <a:ext cx="1600200" cy="685800"/>
          </a:xfrm>
          <a:prstGeom prst="rect">
            <a:avLst/>
          </a:prstGeom>
          <a:solidFill>
            <a:srgbClr val="C00000"/>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a:solidFill>
                  <a:schemeClr val="bg1">
                    <a:lumMod val="95000"/>
                  </a:schemeClr>
                </a:solidFill>
                <a:latin typeface="Arial" charset="0"/>
                <a:cs typeface="Arial" charset="0"/>
              </a:rPr>
              <a:t>District Grants</a:t>
            </a:r>
          </a:p>
        </p:txBody>
      </p:sp>
      <p:sp>
        <p:nvSpPr>
          <p:cNvPr id="63" name="Rectangle 62"/>
          <p:cNvSpPr/>
          <p:nvPr/>
        </p:nvSpPr>
        <p:spPr bwMode="auto">
          <a:xfrm>
            <a:off x="2743200" y="4800600"/>
            <a:ext cx="3293005" cy="685800"/>
          </a:xfrm>
          <a:prstGeom prst="rect">
            <a:avLst/>
          </a:prstGeom>
          <a:solidFill>
            <a:srgbClr val="008080"/>
          </a:solidFill>
          <a:ln w="9525" cap="flat" cmpd="sng" algn="ctr">
            <a:noFill/>
            <a:prstDash val="solid"/>
            <a:round/>
            <a:headEnd type="none" w="med" len="med"/>
            <a:tailEnd type="none" w="med" len="med"/>
          </a:ln>
          <a:effectLst/>
        </p:spPr>
        <p:txBody>
          <a:bodyPr lIns="36000" rIns="36000" anchor="ctr" anchorCtr="1"/>
          <a:lstStyle/>
          <a:p>
            <a:pPr algn="ctr" eaLnBrk="0" hangingPunct="0">
              <a:defRPr/>
            </a:pPr>
            <a:r>
              <a:rPr lang="en-GB" sz="1600" b="1" dirty="0">
                <a:solidFill>
                  <a:schemeClr val="bg1">
                    <a:lumMod val="95000"/>
                  </a:schemeClr>
                </a:solidFill>
                <a:latin typeface="Arial" charset="0"/>
                <a:cs typeface="Arial" charset="0"/>
              </a:rPr>
              <a:t>Global Grants</a:t>
            </a:r>
          </a:p>
        </p:txBody>
      </p:sp>
      <p:cxnSp>
        <p:nvCxnSpPr>
          <p:cNvPr id="82954" name="Straight Arrow Connector 66"/>
          <p:cNvCxnSpPr>
            <a:cxnSpLocks noChangeShapeType="1"/>
          </p:cNvCxnSpPr>
          <p:nvPr/>
        </p:nvCxnSpPr>
        <p:spPr bwMode="auto">
          <a:xfrm>
            <a:off x="4800600" y="4282281"/>
            <a:ext cx="1" cy="548482"/>
          </a:xfrm>
          <a:prstGeom prst="straightConnector1">
            <a:avLst/>
          </a:prstGeom>
          <a:noFill/>
          <a:ln w="22225" algn="ctr">
            <a:solidFill>
              <a:srgbClr val="008080"/>
            </a:solidFill>
            <a:round/>
            <a:headEnd/>
            <a:tailEnd type="triangle" w="lg" len="lg"/>
          </a:ln>
        </p:spPr>
      </p:cxnSp>
      <p:cxnSp>
        <p:nvCxnSpPr>
          <p:cNvPr id="82955" name="Straight Arrow Connector 8"/>
          <p:cNvCxnSpPr>
            <a:cxnSpLocks noChangeShapeType="1"/>
          </p:cNvCxnSpPr>
          <p:nvPr/>
        </p:nvCxnSpPr>
        <p:spPr bwMode="auto">
          <a:xfrm>
            <a:off x="1828800" y="4233298"/>
            <a:ext cx="0" cy="567302"/>
          </a:xfrm>
          <a:prstGeom prst="straightConnector1">
            <a:avLst/>
          </a:prstGeom>
          <a:noFill/>
          <a:ln w="22225" algn="ctr">
            <a:solidFill>
              <a:srgbClr val="C00000"/>
            </a:solidFill>
            <a:round/>
            <a:headEnd/>
            <a:tailEnd type="triangle" w="lg" len="lg"/>
          </a:ln>
        </p:spPr>
      </p:cxnSp>
      <p:cxnSp>
        <p:nvCxnSpPr>
          <p:cNvPr id="82956" name="Straight Arrow Connector 8"/>
          <p:cNvCxnSpPr>
            <a:cxnSpLocks noChangeShapeType="1"/>
          </p:cNvCxnSpPr>
          <p:nvPr/>
        </p:nvCxnSpPr>
        <p:spPr bwMode="auto">
          <a:xfrm>
            <a:off x="2339341" y="2912268"/>
            <a:ext cx="0" cy="608013"/>
          </a:xfrm>
          <a:prstGeom prst="straightConnector1">
            <a:avLst/>
          </a:prstGeom>
          <a:noFill/>
          <a:ln w="22225" algn="ctr">
            <a:solidFill>
              <a:srgbClr val="008080"/>
            </a:solidFill>
            <a:round/>
            <a:headEnd/>
            <a:tailEnd type="triangle" w="lg" len="lg"/>
          </a:ln>
        </p:spPr>
      </p:cxnSp>
      <p:sp>
        <p:nvSpPr>
          <p:cNvPr id="82958" name="TextBox 38"/>
          <p:cNvSpPr txBox="1">
            <a:spLocks noChangeArrowheads="1"/>
          </p:cNvSpPr>
          <p:nvPr/>
        </p:nvSpPr>
        <p:spPr bwMode="auto">
          <a:xfrm>
            <a:off x="4883970" y="3105527"/>
            <a:ext cx="1349640" cy="338554"/>
          </a:xfrm>
          <a:prstGeom prst="rect">
            <a:avLst/>
          </a:prstGeom>
          <a:noFill/>
          <a:ln w="9525">
            <a:noFill/>
            <a:miter lim="800000"/>
            <a:headEnd/>
            <a:tailEnd/>
          </a:ln>
        </p:spPr>
        <p:txBody>
          <a:bodyPr wrap="square">
            <a:spAutoFit/>
          </a:bodyPr>
          <a:lstStyle/>
          <a:p>
            <a:pPr eaLnBrk="0" hangingPunct="0"/>
            <a:r>
              <a:rPr lang="en-GB" sz="1600" b="1" dirty="0">
                <a:solidFill>
                  <a:srgbClr val="58585A"/>
                </a:solidFill>
              </a:rPr>
              <a:t>47,50 cent</a:t>
            </a:r>
          </a:p>
        </p:txBody>
      </p:sp>
      <p:cxnSp>
        <p:nvCxnSpPr>
          <p:cNvPr id="82959" name="Straight Arrow Connector 8"/>
          <p:cNvCxnSpPr>
            <a:cxnSpLocks noChangeShapeType="1"/>
          </p:cNvCxnSpPr>
          <p:nvPr/>
        </p:nvCxnSpPr>
        <p:spPr bwMode="auto">
          <a:xfrm>
            <a:off x="4800600" y="2846323"/>
            <a:ext cx="0" cy="642938"/>
          </a:xfrm>
          <a:prstGeom prst="straightConnector1">
            <a:avLst/>
          </a:prstGeom>
          <a:noFill/>
          <a:ln w="22225" algn="ctr">
            <a:solidFill>
              <a:srgbClr val="008080"/>
            </a:solidFill>
            <a:round/>
            <a:headEnd/>
            <a:tailEnd type="triangle" w="lg" len="lg"/>
          </a:ln>
        </p:spPr>
      </p:cxnSp>
      <p:sp>
        <p:nvSpPr>
          <p:cNvPr id="82960" name="Rectangle 4"/>
          <p:cNvSpPr>
            <a:spLocks noChangeArrowheads="1"/>
          </p:cNvSpPr>
          <p:nvPr/>
        </p:nvSpPr>
        <p:spPr bwMode="auto">
          <a:xfrm>
            <a:off x="5035550" y="3490913"/>
            <a:ext cx="4032250" cy="338137"/>
          </a:xfrm>
          <a:prstGeom prst="rect">
            <a:avLst/>
          </a:prstGeom>
          <a:noFill/>
          <a:ln w="9525">
            <a:noFill/>
            <a:miter lim="800000"/>
            <a:headEnd/>
            <a:tailEnd/>
          </a:ln>
        </p:spPr>
        <p:txBody>
          <a:bodyPr>
            <a:spAutoFit/>
          </a:bodyPr>
          <a:lstStyle/>
          <a:p>
            <a:pPr eaLnBrk="0" hangingPunct="0"/>
            <a:endParaRPr lang="nl-NL" sz="1600">
              <a:solidFill>
                <a:srgbClr val="008080"/>
              </a:solidFill>
            </a:endParaRPr>
          </a:p>
        </p:txBody>
      </p:sp>
      <p:sp>
        <p:nvSpPr>
          <p:cNvPr id="2" name="Tekstvak 1"/>
          <p:cNvSpPr txBox="1"/>
          <p:nvPr/>
        </p:nvSpPr>
        <p:spPr>
          <a:xfrm>
            <a:off x="1128621" y="3134331"/>
            <a:ext cx="1169036" cy="338554"/>
          </a:xfrm>
          <a:prstGeom prst="rect">
            <a:avLst/>
          </a:prstGeom>
          <a:noFill/>
        </p:spPr>
        <p:txBody>
          <a:bodyPr wrap="square">
            <a:spAutoFit/>
          </a:bodyPr>
          <a:lstStyle/>
          <a:p>
            <a:pPr eaLnBrk="0" hangingPunct="0">
              <a:defRPr/>
            </a:pPr>
            <a:r>
              <a:rPr lang="nl-NL" sz="1600" b="1" dirty="0">
                <a:solidFill>
                  <a:srgbClr val="58585A"/>
                </a:solidFill>
              </a:rPr>
              <a:t>47,50 cent</a:t>
            </a:r>
          </a:p>
        </p:txBody>
      </p:sp>
      <p:sp>
        <p:nvSpPr>
          <p:cNvPr id="21" name="Tekstvak 20"/>
          <p:cNvSpPr txBox="1"/>
          <p:nvPr/>
        </p:nvSpPr>
        <p:spPr>
          <a:xfrm>
            <a:off x="589277" y="4355059"/>
            <a:ext cx="1221607" cy="338554"/>
          </a:xfrm>
          <a:prstGeom prst="rect">
            <a:avLst/>
          </a:prstGeom>
          <a:noFill/>
        </p:spPr>
        <p:txBody>
          <a:bodyPr wrap="square">
            <a:spAutoFit/>
          </a:bodyPr>
          <a:lstStyle/>
          <a:p>
            <a:pPr eaLnBrk="0" hangingPunct="0">
              <a:defRPr/>
            </a:pPr>
            <a:r>
              <a:rPr lang="nl-NL" sz="1600" b="1" dirty="0">
                <a:solidFill>
                  <a:srgbClr val="58585A"/>
                </a:solidFill>
              </a:rPr>
              <a:t>23,75 cent</a:t>
            </a:r>
          </a:p>
        </p:txBody>
      </p:sp>
      <p:sp>
        <p:nvSpPr>
          <p:cNvPr id="22" name="Tekstvak 21"/>
          <p:cNvSpPr txBox="1"/>
          <p:nvPr/>
        </p:nvSpPr>
        <p:spPr>
          <a:xfrm>
            <a:off x="2915816" y="4355059"/>
            <a:ext cx="1185774" cy="338554"/>
          </a:xfrm>
          <a:prstGeom prst="rect">
            <a:avLst/>
          </a:prstGeom>
          <a:noFill/>
        </p:spPr>
        <p:txBody>
          <a:bodyPr wrap="square">
            <a:spAutoFit/>
          </a:bodyPr>
          <a:lstStyle/>
          <a:p>
            <a:pPr eaLnBrk="0" hangingPunct="0">
              <a:defRPr/>
            </a:pPr>
            <a:r>
              <a:rPr lang="nl-NL" sz="1600" b="1" dirty="0">
                <a:solidFill>
                  <a:srgbClr val="58585A"/>
                </a:solidFill>
              </a:rPr>
              <a:t>23,75 cent</a:t>
            </a:r>
          </a:p>
        </p:txBody>
      </p:sp>
      <p:sp>
        <p:nvSpPr>
          <p:cNvPr id="23" name="TextBox 38"/>
          <p:cNvSpPr txBox="1">
            <a:spLocks noChangeArrowheads="1"/>
          </p:cNvSpPr>
          <p:nvPr/>
        </p:nvSpPr>
        <p:spPr bwMode="auto">
          <a:xfrm>
            <a:off x="4883970" y="4343400"/>
            <a:ext cx="1180165" cy="338554"/>
          </a:xfrm>
          <a:prstGeom prst="rect">
            <a:avLst/>
          </a:prstGeom>
          <a:noFill/>
          <a:ln w="9525">
            <a:noFill/>
            <a:miter lim="800000"/>
            <a:headEnd/>
            <a:tailEnd/>
          </a:ln>
        </p:spPr>
        <p:txBody>
          <a:bodyPr wrap="square">
            <a:spAutoFit/>
          </a:bodyPr>
          <a:lstStyle/>
          <a:p>
            <a:pPr eaLnBrk="0" hangingPunct="0"/>
            <a:r>
              <a:rPr lang="en-GB" sz="1600" b="1" dirty="0">
                <a:solidFill>
                  <a:srgbClr val="58585A"/>
                </a:solidFill>
              </a:rPr>
              <a:t>19 cent</a:t>
            </a:r>
          </a:p>
        </p:txBody>
      </p:sp>
      <p:sp>
        <p:nvSpPr>
          <p:cNvPr id="24" name="Tekstvak 23"/>
          <p:cNvSpPr txBox="1"/>
          <p:nvPr/>
        </p:nvSpPr>
        <p:spPr>
          <a:xfrm>
            <a:off x="914400" y="5638800"/>
            <a:ext cx="1219200" cy="338554"/>
          </a:xfrm>
          <a:prstGeom prst="rect">
            <a:avLst/>
          </a:prstGeom>
          <a:noFill/>
        </p:spPr>
        <p:txBody>
          <a:bodyPr wrap="square">
            <a:spAutoFit/>
          </a:bodyPr>
          <a:lstStyle/>
          <a:p>
            <a:pPr eaLnBrk="0" hangingPunct="0">
              <a:defRPr/>
            </a:pPr>
            <a:r>
              <a:rPr lang="nl-NL" sz="1600" b="1" dirty="0">
                <a:solidFill>
                  <a:srgbClr val="58585A"/>
                </a:solidFill>
              </a:rPr>
              <a:t>23,75 cent</a:t>
            </a:r>
          </a:p>
        </p:txBody>
      </p:sp>
      <p:sp>
        <p:nvSpPr>
          <p:cNvPr id="25" name="Tekstvak 24"/>
          <p:cNvSpPr txBox="1"/>
          <p:nvPr/>
        </p:nvSpPr>
        <p:spPr>
          <a:xfrm>
            <a:off x="2743200" y="5655009"/>
            <a:ext cx="3294000" cy="338554"/>
          </a:xfrm>
          <a:prstGeom prst="rect">
            <a:avLst/>
          </a:prstGeom>
          <a:noFill/>
        </p:spPr>
        <p:txBody>
          <a:bodyPr wrap="square">
            <a:spAutoFit/>
          </a:bodyPr>
          <a:lstStyle/>
          <a:p>
            <a:pPr algn="ctr" eaLnBrk="0" hangingPunct="0">
              <a:defRPr/>
            </a:pPr>
            <a:r>
              <a:rPr lang="nl-NL" sz="1600" b="1" dirty="0">
                <a:solidFill>
                  <a:srgbClr val="58585A"/>
                </a:solidFill>
              </a:rPr>
              <a:t>beschikbaar: 42,75 cent</a:t>
            </a:r>
          </a:p>
        </p:txBody>
      </p:sp>
      <p:cxnSp>
        <p:nvCxnSpPr>
          <p:cNvPr id="26" name="Straight Arrow Connector 8"/>
          <p:cNvCxnSpPr>
            <a:cxnSpLocks noChangeShapeType="1"/>
          </p:cNvCxnSpPr>
          <p:nvPr/>
        </p:nvCxnSpPr>
        <p:spPr bwMode="auto">
          <a:xfrm>
            <a:off x="3710940" y="1325587"/>
            <a:ext cx="0" cy="243003"/>
          </a:xfrm>
          <a:prstGeom prst="straightConnector1">
            <a:avLst/>
          </a:prstGeom>
          <a:noFill/>
          <a:ln w="22225" algn="ctr">
            <a:solidFill>
              <a:srgbClr val="008080"/>
            </a:solidFill>
            <a:round/>
            <a:headEnd/>
            <a:tailEnd type="triangle" w="lg" len="lg"/>
          </a:ln>
        </p:spPr>
      </p:cxnSp>
      <p:sp>
        <p:nvSpPr>
          <p:cNvPr id="27" name="Tekstvak 26"/>
          <p:cNvSpPr txBox="1"/>
          <p:nvPr/>
        </p:nvSpPr>
        <p:spPr>
          <a:xfrm>
            <a:off x="3200400" y="1066800"/>
            <a:ext cx="1143000" cy="338554"/>
          </a:xfrm>
          <a:prstGeom prst="rect">
            <a:avLst/>
          </a:prstGeom>
          <a:noFill/>
        </p:spPr>
        <p:txBody>
          <a:bodyPr wrap="square">
            <a:spAutoFit/>
          </a:bodyPr>
          <a:lstStyle/>
          <a:p>
            <a:pPr eaLnBrk="0" hangingPunct="0">
              <a:defRPr/>
            </a:pPr>
            <a:r>
              <a:rPr lang="nl-NL" sz="1600" b="1" dirty="0">
                <a:solidFill>
                  <a:srgbClr val="58585A"/>
                </a:solidFill>
              </a:rPr>
              <a:t>100 cent</a:t>
            </a:r>
          </a:p>
        </p:txBody>
      </p:sp>
      <p:sp>
        <p:nvSpPr>
          <p:cNvPr id="38" name="TextBox 38"/>
          <p:cNvSpPr txBox="1">
            <a:spLocks noChangeArrowheads="1"/>
          </p:cNvSpPr>
          <p:nvPr/>
        </p:nvSpPr>
        <p:spPr bwMode="auto">
          <a:xfrm>
            <a:off x="7740352" y="4343400"/>
            <a:ext cx="1143000" cy="338554"/>
          </a:xfrm>
          <a:prstGeom prst="rect">
            <a:avLst/>
          </a:prstGeom>
          <a:noFill/>
          <a:ln w="9525">
            <a:noFill/>
            <a:miter lim="800000"/>
            <a:headEnd/>
            <a:tailEnd/>
          </a:ln>
        </p:spPr>
        <p:txBody>
          <a:bodyPr wrap="square">
            <a:spAutoFit/>
          </a:bodyPr>
          <a:lstStyle/>
          <a:p>
            <a:pPr eaLnBrk="0" hangingPunct="0"/>
            <a:r>
              <a:rPr lang="en-GB" sz="1600" b="1" dirty="0">
                <a:solidFill>
                  <a:srgbClr val="58585A"/>
                </a:solidFill>
              </a:rPr>
              <a:t>28,5 cent</a:t>
            </a:r>
          </a:p>
        </p:txBody>
      </p:sp>
      <p:sp>
        <p:nvSpPr>
          <p:cNvPr id="28" name="Rectangle 6"/>
          <p:cNvSpPr/>
          <p:nvPr/>
        </p:nvSpPr>
        <p:spPr bwMode="auto">
          <a:xfrm>
            <a:off x="6735215" y="4787628"/>
            <a:ext cx="1746250" cy="687600"/>
          </a:xfrm>
          <a:prstGeom prst="rect">
            <a:avLst/>
          </a:prstGeom>
          <a:solidFill>
            <a:srgbClr val="008080"/>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err="1">
                <a:solidFill>
                  <a:schemeClr val="bg1">
                    <a:lumMod val="95000"/>
                  </a:schemeClr>
                </a:solidFill>
                <a:latin typeface="Arial" charset="0"/>
                <a:cs typeface="Arial" charset="0"/>
              </a:rPr>
              <a:t>andere</a:t>
            </a:r>
            <a:r>
              <a:rPr lang="en-GB" sz="1600" b="1" dirty="0">
                <a:solidFill>
                  <a:schemeClr val="bg1">
                    <a:lumMod val="95000"/>
                  </a:schemeClr>
                </a:solidFill>
                <a:latin typeface="Arial" charset="0"/>
                <a:cs typeface="Arial" charset="0"/>
              </a:rPr>
              <a:t> </a:t>
            </a:r>
            <a:r>
              <a:rPr lang="en-GB" sz="1600" b="1" dirty="0" err="1">
                <a:solidFill>
                  <a:schemeClr val="bg1">
                    <a:lumMod val="95000"/>
                  </a:schemeClr>
                </a:solidFill>
                <a:latin typeface="Arial" charset="0"/>
                <a:cs typeface="Arial" charset="0"/>
              </a:rPr>
              <a:t>goede</a:t>
            </a:r>
            <a:r>
              <a:rPr lang="en-GB" sz="1600" b="1" dirty="0">
                <a:solidFill>
                  <a:schemeClr val="bg1">
                    <a:lumMod val="95000"/>
                  </a:schemeClr>
                </a:solidFill>
                <a:latin typeface="Arial" charset="0"/>
                <a:cs typeface="Arial" charset="0"/>
              </a:rPr>
              <a:t> </a:t>
            </a:r>
            <a:r>
              <a:rPr lang="en-GB" sz="1600" b="1" dirty="0" err="1">
                <a:solidFill>
                  <a:schemeClr val="bg1">
                    <a:lumMod val="95000"/>
                  </a:schemeClr>
                </a:solidFill>
                <a:latin typeface="Arial" charset="0"/>
                <a:cs typeface="Arial" charset="0"/>
              </a:rPr>
              <a:t>doelen</a:t>
            </a:r>
            <a:endParaRPr lang="en-GB" sz="1600" b="1" dirty="0">
              <a:solidFill>
                <a:schemeClr val="bg1">
                  <a:lumMod val="95000"/>
                </a:schemeClr>
              </a:solidFill>
              <a:latin typeface="Arial" charset="0"/>
              <a:cs typeface="Arial" charset="0"/>
            </a:endParaRPr>
          </a:p>
        </p:txBody>
      </p:sp>
      <p:cxnSp>
        <p:nvCxnSpPr>
          <p:cNvPr id="29" name="Straight Arrow Connector 8"/>
          <p:cNvCxnSpPr>
            <a:cxnSpLocks noChangeShapeType="1"/>
          </p:cNvCxnSpPr>
          <p:nvPr/>
        </p:nvCxnSpPr>
        <p:spPr bwMode="auto">
          <a:xfrm>
            <a:off x="2915816" y="4233298"/>
            <a:ext cx="0" cy="590702"/>
          </a:xfrm>
          <a:prstGeom prst="straightConnector1">
            <a:avLst/>
          </a:prstGeom>
          <a:noFill/>
          <a:ln w="22225" algn="ctr">
            <a:solidFill>
              <a:srgbClr val="C00000"/>
            </a:solidFill>
            <a:round/>
            <a:headEnd/>
            <a:tailEnd type="triangle" w="lg" len="lg"/>
          </a:ln>
        </p:spPr>
      </p:cxnSp>
      <p:cxnSp>
        <p:nvCxnSpPr>
          <p:cNvPr id="30" name="Straight Arrow Connector 66"/>
          <p:cNvCxnSpPr>
            <a:cxnSpLocks noChangeShapeType="1"/>
          </p:cNvCxnSpPr>
          <p:nvPr/>
        </p:nvCxnSpPr>
        <p:spPr bwMode="auto">
          <a:xfrm>
            <a:off x="7554384" y="3901281"/>
            <a:ext cx="12165" cy="910661"/>
          </a:xfrm>
          <a:prstGeom prst="straightConnector1">
            <a:avLst/>
          </a:prstGeom>
          <a:noFill/>
          <a:ln w="22225" algn="ctr">
            <a:solidFill>
              <a:srgbClr val="008080"/>
            </a:solidFill>
            <a:round/>
            <a:headEnd/>
            <a:tailEnd type="triangle" w="lg" len="lg"/>
          </a:ln>
        </p:spPr>
      </p:cxnSp>
      <p:sp>
        <p:nvSpPr>
          <p:cNvPr id="31" name="Title 2"/>
          <p:cNvSpPr>
            <a:spLocks noGrp="1"/>
          </p:cNvSpPr>
          <p:nvPr>
            <p:ph type="title"/>
          </p:nvPr>
        </p:nvSpPr>
        <p:spPr bwMode="auto">
          <a:xfrm>
            <a:off x="0" y="504051"/>
            <a:ext cx="9144000" cy="553998"/>
          </a:xfrm>
          <a:solidFill>
            <a:srgbClr val="00B0F0"/>
          </a:solidFill>
          <a:ln>
            <a:miter lim="800000"/>
            <a:headEnd/>
            <a:tailEnd/>
          </a:ln>
        </p:spPr>
        <p:txBody>
          <a:bodyPr vert="horz" wrap="square" numCol="1" compatLnSpc="1">
            <a:prstTxWarp prst="textNoShape">
              <a:avLst/>
            </a:prstTxWarp>
            <a:spAutoFit/>
          </a:bodyPr>
          <a:lstStyle/>
          <a:p>
            <a:pPr eaLnBrk="1"/>
            <a:r>
              <a:rPr lang="en-US" sz="3600" b="1" dirty="0">
                <a:solidFill>
                  <a:schemeClr val="bg1"/>
                </a:solidFill>
                <a:latin typeface="Arial Narrow" pitchFamily="34" charset="0"/>
              </a:rPr>
              <a:t>   </a:t>
            </a:r>
            <a:r>
              <a:rPr lang="en-US" sz="3200" b="1" dirty="0" err="1">
                <a:solidFill>
                  <a:schemeClr val="bg1"/>
                </a:solidFill>
                <a:latin typeface="Arial Narrow" pitchFamily="34" charset="0"/>
              </a:rPr>
              <a:t>geldstroom</a:t>
            </a:r>
            <a:r>
              <a:rPr lang="en-US" sz="3200" b="1" dirty="0">
                <a:solidFill>
                  <a:schemeClr val="bg1"/>
                </a:solidFill>
                <a:latin typeface="Arial Narrow" pitchFamily="34" charset="0"/>
              </a:rPr>
              <a:t> </a:t>
            </a:r>
            <a:r>
              <a:rPr lang="en-US" sz="3200" b="1" dirty="0" err="1">
                <a:solidFill>
                  <a:schemeClr val="bg1"/>
                </a:solidFill>
                <a:latin typeface="Arial Narrow" pitchFamily="34" charset="0"/>
              </a:rPr>
              <a:t>donaties</a:t>
            </a:r>
            <a:r>
              <a:rPr lang="en-US" sz="3200" b="1" dirty="0">
                <a:solidFill>
                  <a:schemeClr val="bg1"/>
                </a:solidFill>
                <a:latin typeface="Arial Narrow" pitchFamily="34" charset="0"/>
              </a:rPr>
              <a:t> </a:t>
            </a:r>
            <a:r>
              <a:rPr lang="en-US" sz="3200" b="1" dirty="0" err="1">
                <a:solidFill>
                  <a:schemeClr val="bg1"/>
                </a:solidFill>
                <a:latin typeface="Arial Narrow" pitchFamily="34" charset="0"/>
              </a:rPr>
              <a:t>aan</a:t>
            </a:r>
            <a:r>
              <a:rPr lang="en-US" sz="3200" b="1" dirty="0">
                <a:solidFill>
                  <a:schemeClr val="bg1"/>
                </a:solidFill>
                <a:latin typeface="Arial Narrow" pitchFamily="34" charset="0"/>
              </a:rPr>
              <a:t> het Annual Fund</a:t>
            </a:r>
          </a:p>
        </p:txBody>
      </p:sp>
      <p:sp>
        <p:nvSpPr>
          <p:cNvPr id="32" name="Rectangle 4">
            <a:extLst>
              <a:ext uri="{FF2B5EF4-FFF2-40B4-BE49-F238E27FC236}">
                <a16:creationId xmlns:a16="http://schemas.microsoft.com/office/drawing/2014/main" id="{8B2C8FE9-75FA-497D-B9B8-5F009A2F20E0}"/>
              </a:ext>
            </a:extLst>
          </p:cNvPr>
          <p:cNvSpPr/>
          <p:nvPr/>
        </p:nvSpPr>
        <p:spPr bwMode="auto">
          <a:xfrm>
            <a:off x="1257300" y="2392671"/>
            <a:ext cx="5029200" cy="609600"/>
          </a:xfrm>
          <a:prstGeom prst="rect">
            <a:avLst/>
          </a:prstGeom>
          <a:solidFill>
            <a:srgbClr val="FF7600"/>
          </a:solidFill>
          <a:ln w="9525" cap="flat" cmpd="sng" algn="ctr">
            <a:noFill/>
            <a:prstDash val="solid"/>
            <a:round/>
            <a:headEnd type="none" w="med" len="med"/>
            <a:tailEnd type="none" w="med" len="med"/>
          </a:ln>
          <a:effectLst/>
        </p:spPr>
        <p:txBody>
          <a:bodyPr anchor="ctr" anchorCtr="1"/>
          <a:lstStyle/>
          <a:p>
            <a:pPr algn="ctr" eaLnBrk="0" hangingPunct="0">
              <a:defRPr/>
            </a:pPr>
            <a:r>
              <a:rPr lang="en-GB" sz="1600" b="1" dirty="0">
                <a:solidFill>
                  <a:schemeClr val="bg1">
                    <a:lumMod val="95000"/>
                  </a:schemeClr>
                </a:solidFill>
                <a:latin typeface="Arial" charset="0"/>
                <a:cs typeface="Arial" charset="0"/>
              </a:rPr>
              <a:t>5% </a:t>
            </a:r>
            <a:r>
              <a:rPr lang="en-GB" sz="1600" b="1" dirty="0" err="1">
                <a:solidFill>
                  <a:schemeClr val="bg1">
                    <a:lumMod val="95000"/>
                  </a:schemeClr>
                </a:solidFill>
                <a:latin typeface="Arial" charset="0"/>
                <a:cs typeface="Arial" charset="0"/>
              </a:rPr>
              <a:t>afroming</a:t>
            </a:r>
            <a:endParaRPr lang="en-GB" sz="1600" b="1" dirty="0">
              <a:solidFill>
                <a:schemeClr val="bg1">
                  <a:lumMod val="95000"/>
                </a:schemeClr>
              </a:solidFill>
              <a:latin typeface="Arial" charset="0"/>
              <a:cs typeface="Arial" charset="0"/>
            </a:endParaRPr>
          </a:p>
        </p:txBody>
      </p:sp>
      <p:cxnSp>
        <p:nvCxnSpPr>
          <p:cNvPr id="33" name="Straight Arrow Connector 8">
            <a:extLst>
              <a:ext uri="{FF2B5EF4-FFF2-40B4-BE49-F238E27FC236}">
                <a16:creationId xmlns:a16="http://schemas.microsoft.com/office/drawing/2014/main" id="{62E3F7CC-AC26-4A93-922E-4E394AD50663}"/>
              </a:ext>
            </a:extLst>
          </p:cNvPr>
          <p:cNvCxnSpPr>
            <a:cxnSpLocks noChangeShapeType="1"/>
          </p:cNvCxnSpPr>
          <p:nvPr/>
        </p:nvCxnSpPr>
        <p:spPr bwMode="auto">
          <a:xfrm>
            <a:off x="3710940" y="2178190"/>
            <a:ext cx="0" cy="243003"/>
          </a:xfrm>
          <a:prstGeom prst="straightConnector1">
            <a:avLst/>
          </a:prstGeom>
          <a:noFill/>
          <a:ln w="22225" algn="ctr">
            <a:solidFill>
              <a:srgbClr val="008080"/>
            </a:solidFill>
            <a:round/>
            <a:headEnd/>
            <a:tailEnd type="triangle" w="lg" len="lg"/>
          </a:ln>
        </p:spPr>
      </p:cxnSp>
      <p:sp>
        <p:nvSpPr>
          <p:cNvPr id="10" name="Tekstvak 9">
            <a:extLst>
              <a:ext uri="{FF2B5EF4-FFF2-40B4-BE49-F238E27FC236}">
                <a16:creationId xmlns:a16="http://schemas.microsoft.com/office/drawing/2014/main" id="{D05D6337-DEE7-4AD5-A197-BBBD3738C848}"/>
              </a:ext>
            </a:extLst>
          </p:cNvPr>
          <p:cNvSpPr txBox="1"/>
          <p:nvPr/>
        </p:nvSpPr>
        <p:spPr>
          <a:xfrm>
            <a:off x="1508760" y="6159043"/>
            <a:ext cx="7374592" cy="369332"/>
          </a:xfrm>
          <a:prstGeom prst="rect">
            <a:avLst/>
          </a:prstGeom>
          <a:solidFill>
            <a:srgbClr val="FFFF00"/>
          </a:solidFill>
        </p:spPr>
        <p:txBody>
          <a:bodyPr wrap="square" rtlCol="0">
            <a:spAutoFit/>
          </a:bodyPr>
          <a:lstStyle/>
          <a:p>
            <a:r>
              <a:rPr lang="nl-NL" sz="1800" b="1" dirty="0">
                <a:solidFill>
                  <a:schemeClr val="tx2"/>
                </a:solidFill>
              </a:rPr>
              <a:t>totaal beschikbaar voor District: 66,5 cent; dus 66,5% van de inleg</a:t>
            </a:r>
          </a:p>
        </p:txBody>
      </p:sp>
      <p:cxnSp>
        <p:nvCxnSpPr>
          <p:cNvPr id="34" name="Straight Arrow Connector 66">
            <a:extLst>
              <a:ext uri="{FF2B5EF4-FFF2-40B4-BE49-F238E27FC236}">
                <a16:creationId xmlns:a16="http://schemas.microsoft.com/office/drawing/2014/main" id="{F24659F1-B4E1-4E6F-9349-C9132E53240A}"/>
              </a:ext>
            </a:extLst>
          </p:cNvPr>
          <p:cNvCxnSpPr>
            <a:cxnSpLocks noChangeShapeType="1"/>
          </p:cNvCxnSpPr>
          <p:nvPr/>
        </p:nvCxnSpPr>
        <p:spPr bwMode="auto">
          <a:xfrm flipV="1">
            <a:off x="6001550" y="3886200"/>
            <a:ext cx="1564998" cy="15081"/>
          </a:xfrm>
          <a:prstGeom prst="straightConnector1">
            <a:avLst/>
          </a:prstGeom>
          <a:noFill/>
          <a:ln w="22225" algn="ctr">
            <a:solidFill>
              <a:srgbClr val="008080"/>
            </a:solidFill>
            <a:round/>
            <a:headEnd/>
            <a:tailEnd type="oval" w="lg" len="lg"/>
          </a:ln>
        </p:spPr>
      </p:cxnSp>
    </p:spTree>
    <p:extLst>
      <p:ext uri="{BB962C8B-B14F-4D97-AF65-F5344CB8AC3E}">
        <p14:creationId xmlns:p14="http://schemas.microsoft.com/office/powerpoint/2010/main" val="142566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1+#ppt_w/2"/>
                                          </p:val>
                                        </p:tav>
                                        <p:tav tm="100000">
                                          <p:val>
                                            <p:strVal val="#ppt_x"/>
                                          </p:val>
                                        </p:tav>
                                      </p:tavLst>
                                    </p:anim>
                                    <p:anim calcmode="lin" valueType="num">
                                      <p:cBhvr additive="base">
                                        <p:cTn id="8" dur="20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2000" fill="hold"/>
                                        <p:tgtEl>
                                          <p:spTgt spid="27"/>
                                        </p:tgtEl>
                                        <p:attrNameLst>
                                          <p:attrName>ppt_x</p:attrName>
                                        </p:attrNameLst>
                                      </p:cBhvr>
                                      <p:tavLst>
                                        <p:tav tm="0">
                                          <p:val>
                                            <p:strVal val="#ppt_x"/>
                                          </p:val>
                                        </p:tav>
                                        <p:tav tm="100000">
                                          <p:val>
                                            <p:strVal val="#ppt_x"/>
                                          </p:val>
                                        </p:tav>
                                      </p:tavLst>
                                    </p:anim>
                                    <p:anim calcmode="lin" valueType="num">
                                      <p:cBhvr additive="base">
                                        <p:cTn id="13" dur="20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000" fill="hold"/>
                                        <p:tgtEl>
                                          <p:spTgt spid="26"/>
                                        </p:tgtEl>
                                        <p:attrNameLst>
                                          <p:attrName>ppt_x</p:attrName>
                                        </p:attrNameLst>
                                      </p:cBhvr>
                                      <p:tavLst>
                                        <p:tav tm="0">
                                          <p:val>
                                            <p:strVal val="#ppt_x"/>
                                          </p:val>
                                        </p:tav>
                                        <p:tav tm="100000">
                                          <p:val>
                                            <p:strVal val="#ppt_x"/>
                                          </p:val>
                                        </p:tav>
                                      </p:tavLst>
                                    </p:anim>
                                    <p:anim calcmode="lin" valueType="num">
                                      <p:cBhvr additive="base">
                                        <p:cTn id="18" dur="20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9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000" fill="hold"/>
                                        <p:tgtEl>
                                          <p:spTgt spid="33"/>
                                        </p:tgtEl>
                                        <p:attrNameLst>
                                          <p:attrName>ppt_x</p:attrName>
                                        </p:attrNameLst>
                                      </p:cBhvr>
                                      <p:tavLst>
                                        <p:tav tm="0">
                                          <p:val>
                                            <p:strVal val="#ppt_x"/>
                                          </p:val>
                                        </p:tav>
                                        <p:tav tm="100000">
                                          <p:val>
                                            <p:strVal val="#ppt_x"/>
                                          </p:val>
                                        </p:tav>
                                      </p:tavLst>
                                    </p:anim>
                                    <p:anim calcmode="lin" valueType="num">
                                      <p:cBhvr additive="base">
                                        <p:cTn id="28" dur="20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110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3000" fill="hold"/>
                                        <p:tgtEl>
                                          <p:spTgt spid="32"/>
                                        </p:tgtEl>
                                        <p:attrNameLst>
                                          <p:attrName>ppt_x</p:attrName>
                                        </p:attrNameLst>
                                      </p:cBhvr>
                                      <p:tavLst>
                                        <p:tav tm="0">
                                          <p:val>
                                            <p:strVal val="#ppt_x"/>
                                          </p:val>
                                        </p:tav>
                                        <p:tav tm="100000">
                                          <p:val>
                                            <p:strVal val="#ppt_x"/>
                                          </p:val>
                                        </p:tav>
                                      </p:tavLst>
                                    </p:anim>
                                    <p:anim calcmode="lin" valueType="num">
                                      <p:cBhvr additive="base">
                                        <p:cTn id="33" dur="30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14000"/>
                            </p:stCondLst>
                            <p:childTnLst>
                              <p:par>
                                <p:cTn id="35" presetID="2" presetClass="entr" presetSubtype="4" fill="hold" nodeType="afterEffect">
                                  <p:stCondLst>
                                    <p:cond delay="0"/>
                                  </p:stCondLst>
                                  <p:childTnLst>
                                    <p:set>
                                      <p:cBhvr>
                                        <p:cTn id="36" dur="1" fill="hold">
                                          <p:stCondLst>
                                            <p:cond delay="0"/>
                                          </p:stCondLst>
                                        </p:cTn>
                                        <p:tgtEl>
                                          <p:spTgt spid="82956"/>
                                        </p:tgtEl>
                                        <p:attrNameLst>
                                          <p:attrName>style.visibility</p:attrName>
                                        </p:attrNameLst>
                                      </p:cBhvr>
                                      <p:to>
                                        <p:strVal val="visible"/>
                                      </p:to>
                                    </p:set>
                                    <p:anim calcmode="lin" valueType="num">
                                      <p:cBhvr additive="base">
                                        <p:cTn id="37" dur="2000" fill="hold"/>
                                        <p:tgtEl>
                                          <p:spTgt spid="82956"/>
                                        </p:tgtEl>
                                        <p:attrNameLst>
                                          <p:attrName>ppt_x</p:attrName>
                                        </p:attrNameLst>
                                      </p:cBhvr>
                                      <p:tavLst>
                                        <p:tav tm="0">
                                          <p:val>
                                            <p:strVal val="#ppt_x"/>
                                          </p:val>
                                        </p:tav>
                                        <p:tav tm="100000">
                                          <p:val>
                                            <p:strVal val="#ppt_x"/>
                                          </p:val>
                                        </p:tav>
                                      </p:tavLst>
                                    </p:anim>
                                    <p:anim calcmode="lin" valueType="num">
                                      <p:cBhvr additive="base">
                                        <p:cTn id="38" dur="2000" fill="hold"/>
                                        <p:tgtEl>
                                          <p:spTgt spid="82956"/>
                                        </p:tgtEl>
                                        <p:attrNameLst>
                                          <p:attrName>ppt_y</p:attrName>
                                        </p:attrNameLst>
                                      </p:cBhvr>
                                      <p:tavLst>
                                        <p:tav tm="0">
                                          <p:val>
                                            <p:strVal val="1+#ppt_h/2"/>
                                          </p:val>
                                        </p:tav>
                                        <p:tav tm="100000">
                                          <p:val>
                                            <p:strVal val="#ppt_y"/>
                                          </p:val>
                                        </p:tav>
                                      </p:tavLst>
                                    </p:anim>
                                  </p:childTnLst>
                                </p:cTn>
                              </p:par>
                            </p:childTnLst>
                          </p:cTn>
                        </p:par>
                        <p:par>
                          <p:cTn id="39" fill="hold">
                            <p:stCondLst>
                              <p:cond delay="16000"/>
                            </p:stCondLst>
                            <p:childTnLst>
                              <p:par>
                                <p:cTn id="40" presetID="2" presetClass="entr" presetSubtype="4"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2000" fill="hold"/>
                                        <p:tgtEl>
                                          <p:spTgt spid="2"/>
                                        </p:tgtEl>
                                        <p:attrNameLst>
                                          <p:attrName>ppt_x</p:attrName>
                                        </p:attrNameLst>
                                      </p:cBhvr>
                                      <p:tavLst>
                                        <p:tav tm="0">
                                          <p:val>
                                            <p:strVal val="#ppt_x"/>
                                          </p:val>
                                        </p:tav>
                                        <p:tav tm="100000">
                                          <p:val>
                                            <p:strVal val="#ppt_x"/>
                                          </p:val>
                                        </p:tav>
                                      </p:tavLst>
                                    </p:anim>
                                    <p:anim calcmode="lin" valueType="num">
                                      <p:cBhvr additive="base">
                                        <p:cTn id="43" dur="200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18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3000" fill="hold"/>
                                        <p:tgtEl>
                                          <p:spTgt spid="6"/>
                                        </p:tgtEl>
                                        <p:attrNameLst>
                                          <p:attrName>ppt_x</p:attrName>
                                        </p:attrNameLst>
                                      </p:cBhvr>
                                      <p:tavLst>
                                        <p:tav tm="0">
                                          <p:val>
                                            <p:strVal val="#ppt_x"/>
                                          </p:val>
                                        </p:tav>
                                        <p:tav tm="100000">
                                          <p:val>
                                            <p:strVal val="#ppt_x"/>
                                          </p:val>
                                        </p:tav>
                                      </p:tavLst>
                                    </p:anim>
                                    <p:anim calcmode="lin" valueType="num">
                                      <p:cBhvr additive="base">
                                        <p:cTn id="48" dur="30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21000"/>
                            </p:stCondLst>
                            <p:childTnLst>
                              <p:par>
                                <p:cTn id="50" presetID="2" presetClass="entr" presetSubtype="4" fill="hold" nodeType="afterEffect">
                                  <p:stCondLst>
                                    <p:cond delay="0"/>
                                  </p:stCondLst>
                                  <p:childTnLst>
                                    <p:set>
                                      <p:cBhvr>
                                        <p:cTn id="51" dur="1" fill="hold">
                                          <p:stCondLst>
                                            <p:cond delay="0"/>
                                          </p:stCondLst>
                                        </p:cTn>
                                        <p:tgtEl>
                                          <p:spTgt spid="82959"/>
                                        </p:tgtEl>
                                        <p:attrNameLst>
                                          <p:attrName>style.visibility</p:attrName>
                                        </p:attrNameLst>
                                      </p:cBhvr>
                                      <p:to>
                                        <p:strVal val="visible"/>
                                      </p:to>
                                    </p:set>
                                    <p:anim calcmode="lin" valueType="num">
                                      <p:cBhvr additive="base">
                                        <p:cTn id="52" dur="2000" fill="hold"/>
                                        <p:tgtEl>
                                          <p:spTgt spid="82959"/>
                                        </p:tgtEl>
                                        <p:attrNameLst>
                                          <p:attrName>ppt_x</p:attrName>
                                        </p:attrNameLst>
                                      </p:cBhvr>
                                      <p:tavLst>
                                        <p:tav tm="0">
                                          <p:val>
                                            <p:strVal val="#ppt_x"/>
                                          </p:val>
                                        </p:tav>
                                        <p:tav tm="100000">
                                          <p:val>
                                            <p:strVal val="#ppt_x"/>
                                          </p:val>
                                        </p:tav>
                                      </p:tavLst>
                                    </p:anim>
                                    <p:anim calcmode="lin" valueType="num">
                                      <p:cBhvr additive="base">
                                        <p:cTn id="53" dur="2000" fill="hold"/>
                                        <p:tgtEl>
                                          <p:spTgt spid="82959"/>
                                        </p:tgtEl>
                                        <p:attrNameLst>
                                          <p:attrName>ppt_y</p:attrName>
                                        </p:attrNameLst>
                                      </p:cBhvr>
                                      <p:tavLst>
                                        <p:tav tm="0">
                                          <p:val>
                                            <p:strVal val="1+#ppt_h/2"/>
                                          </p:val>
                                        </p:tav>
                                        <p:tav tm="100000">
                                          <p:val>
                                            <p:strVal val="#ppt_y"/>
                                          </p:val>
                                        </p:tav>
                                      </p:tavLst>
                                    </p:anim>
                                  </p:childTnLst>
                                </p:cTn>
                              </p:par>
                            </p:childTnLst>
                          </p:cTn>
                        </p:par>
                        <p:par>
                          <p:cTn id="54" fill="hold">
                            <p:stCondLst>
                              <p:cond delay="23000"/>
                            </p:stCondLst>
                            <p:childTnLst>
                              <p:par>
                                <p:cTn id="55" presetID="2" presetClass="entr" presetSubtype="4" fill="hold" grpId="0" nodeType="afterEffect">
                                  <p:stCondLst>
                                    <p:cond delay="0"/>
                                  </p:stCondLst>
                                  <p:childTnLst>
                                    <p:set>
                                      <p:cBhvr>
                                        <p:cTn id="56" dur="1" fill="hold">
                                          <p:stCondLst>
                                            <p:cond delay="0"/>
                                          </p:stCondLst>
                                        </p:cTn>
                                        <p:tgtEl>
                                          <p:spTgt spid="82958"/>
                                        </p:tgtEl>
                                        <p:attrNameLst>
                                          <p:attrName>style.visibility</p:attrName>
                                        </p:attrNameLst>
                                      </p:cBhvr>
                                      <p:to>
                                        <p:strVal val="visible"/>
                                      </p:to>
                                    </p:set>
                                    <p:anim calcmode="lin" valueType="num">
                                      <p:cBhvr additive="base">
                                        <p:cTn id="57" dur="2000" fill="hold"/>
                                        <p:tgtEl>
                                          <p:spTgt spid="82958"/>
                                        </p:tgtEl>
                                        <p:attrNameLst>
                                          <p:attrName>ppt_x</p:attrName>
                                        </p:attrNameLst>
                                      </p:cBhvr>
                                      <p:tavLst>
                                        <p:tav tm="0">
                                          <p:val>
                                            <p:strVal val="#ppt_x"/>
                                          </p:val>
                                        </p:tav>
                                        <p:tav tm="100000">
                                          <p:val>
                                            <p:strVal val="#ppt_x"/>
                                          </p:val>
                                        </p:tav>
                                      </p:tavLst>
                                    </p:anim>
                                    <p:anim calcmode="lin" valueType="num">
                                      <p:cBhvr additive="base">
                                        <p:cTn id="58" dur="2000" fill="hold"/>
                                        <p:tgtEl>
                                          <p:spTgt spid="82958"/>
                                        </p:tgtEl>
                                        <p:attrNameLst>
                                          <p:attrName>ppt_y</p:attrName>
                                        </p:attrNameLst>
                                      </p:cBhvr>
                                      <p:tavLst>
                                        <p:tav tm="0">
                                          <p:val>
                                            <p:strVal val="1+#ppt_h/2"/>
                                          </p:val>
                                        </p:tav>
                                        <p:tav tm="100000">
                                          <p:val>
                                            <p:strVal val="#ppt_y"/>
                                          </p:val>
                                        </p:tav>
                                      </p:tavLst>
                                    </p:anim>
                                  </p:childTnLst>
                                </p:cTn>
                              </p:par>
                            </p:childTnLst>
                          </p:cTn>
                        </p:par>
                        <p:par>
                          <p:cTn id="59" fill="hold">
                            <p:stCondLst>
                              <p:cond delay="25000"/>
                            </p:stCondLst>
                            <p:childTnLst>
                              <p:par>
                                <p:cTn id="60" presetID="2" presetClass="entr" presetSubtype="4"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3000" fill="hold"/>
                                        <p:tgtEl>
                                          <p:spTgt spid="7"/>
                                        </p:tgtEl>
                                        <p:attrNameLst>
                                          <p:attrName>ppt_x</p:attrName>
                                        </p:attrNameLst>
                                      </p:cBhvr>
                                      <p:tavLst>
                                        <p:tav tm="0">
                                          <p:val>
                                            <p:strVal val="#ppt_x"/>
                                          </p:val>
                                        </p:tav>
                                        <p:tav tm="100000">
                                          <p:val>
                                            <p:strVal val="#ppt_x"/>
                                          </p:val>
                                        </p:tav>
                                      </p:tavLst>
                                    </p:anim>
                                    <p:anim calcmode="lin" valueType="num">
                                      <p:cBhvr additive="base">
                                        <p:cTn id="63" dur="3000" fill="hold"/>
                                        <p:tgtEl>
                                          <p:spTgt spid="7"/>
                                        </p:tgtEl>
                                        <p:attrNameLst>
                                          <p:attrName>ppt_y</p:attrName>
                                        </p:attrNameLst>
                                      </p:cBhvr>
                                      <p:tavLst>
                                        <p:tav tm="0">
                                          <p:val>
                                            <p:strVal val="1+#ppt_h/2"/>
                                          </p:val>
                                        </p:tav>
                                        <p:tav tm="100000">
                                          <p:val>
                                            <p:strVal val="#ppt_y"/>
                                          </p:val>
                                        </p:tav>
                                      </p:tavLst>
                                    </p:anim>
                                  </p:childTnLst>
                                </p:cTn>
                              </p:par>
                            </p:childTnLst>
                          </p:cTn>
                        </p:par>
                        <p:par>
                          <p:cTn id="64" fill="hold">
                            <p:stCondLst>
                              <p:cond delay="28000"/>
                            </p:stCondLst>
                            <p:childTnLst>
                              <p:par>
                                <p:cTn id="65" presetID="2" presetClass="entr" presetSubtype="4" fill="hold" nodeType="afterEffect">
                                  <p:stCondLst>
                                    <p:cond delay="2000"/>
                                  </p:stCondLst>
                                  <p:childTnLst>
                                    <p:set>
                                      <p:cBhvr>
                                        <p:cTn id="66" dur="1" fill="hold">
                                          <p:stCondLst>
                                            <p:cond delay="0"/>
                                          </p:stCondLst>
                                        </p:cTn>
                                        <p:tgtEl>
                                          <p:spTgt spid="82955"/>
                                        </p:tgtEl>
                                        <p:attrNameLst>
                                          <p:attrName>style.visibility</p:attrName>
                                        </p:attrNameLst>
                                      </p:cBhvr>
                                      <p:to>
                                        <p:strVal val="visible"/>
                                      </p:to>
                                    </p:set>
                                    <p:anim calcmode="lin" valueType="num">
                                      <p:cBhvr additive="base">
                                        <p:cTn id="67" dur="2000" fill="hold"/>
                                        <p:tgtEl>
                                          <p:spTgt spid="82955"/>
                                        </p:tgtEl>
                                        <p:attrNameLst>
                                          <p:attrName>ppt_x</p:attrName>
                                        </p:attrNameLst>
                                      </p:cBhvr>
                                      <p:tavLst>
                                        <p:tav tm="0">
                                          <p:val>
                                            <p:strVal val="#ppt_x"/>
                                          </p:val>
                                        </p:tav>
                                        <p:tav tm="100000">
                                          <p:val>
                                            <p:strVal val="#ppt_x"/>
                                          </p:val>
                                        </p:tav>
                                      </p:tavLst>
                                    </p:anim>
                                    <p:anim calcmode="lin" valueType="num">
                                      <p:cBhvr additive="base">
                                        <p:cTn id="68" dur="2000" fill="hold"/>
                                        <p:tgtEl>
                                          <p:spTgt spid="82955"/>
                                        </p:tgtEl>
                                        <p:attrNameLst>
                                          <p:attrName>ppt_y</p:attrName>
                                        </p:attrNameLst>
                                      </p:cBhvr>
                                      <p:tavLst>
                                        <p:tav tm="0">
                                          <p:val>
                                            <p:strVal val="1+#ppt_h/2"/>
                                          </p:val>
                                        </p:tav>
                                        <p:tav tm="100000">
                                          <p:val>
                                            <p:strVal val="#ppt_y"/>
                                          </p:val>
                                        </p:tav>
                                      </p:tavLst>
                                    </p:anim>
                                  </p:childTnLst>
                                </p:cTn>
                              </p:par>
                            </p:childTnLst>
                          </p:cTn>
                        </p:par>
                        <p:par>
                          <p:cTn id="69" fill="hold">
                            <p:stCondLst>
                              <p:cond delay="320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000" fill="hold"/>
                                        <p:tgtEl>
                                          <p:spTgt spid="21"/>
                                        </p:tgtEl>
                                        <p:attrNameLst>
                                          <p:attrName>ppt_x</p:attrName>
                                        </p:attrNameLst>
                                      </p:cBhvr>
                                      <p:tavLst>
                                        <p:tav tm="0">
                                          <p:val>
                                            <p:strVal val="#ppt_x"/>
                                          </p:val>
                                        </p:tav>
                                        <p:tav tm="100000">
                                          <p:val>
                                            <p:strVal val="#ppt_x"/>
                                          </p:val>
                                        </p:tav>
                                      </p:tavLst>
                                    </p:anim>
                                    <p:anim calcmode="lin" valueType="num">
                                      <p:cBhvr additive="base">
                                        <p:cTn id="73" dur="20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34000"/>
                            </p:stCondLst>
                            <p:childTnLst>
                              <p:par>
                                <p:cTn id="75" presetID="2" presetClass="entr" presetSubtype="4"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3000" fill="hold"/>
                                        <p:tgtEl>
                                          <p:spTgt spid="62"/>
                                        </p:tgtEl>
                                        <p:attrNameLst>
                                          <p:attrName>ppt_x</p:attrName>
                                        </p:attrNameLst>
                                      </p:cBhvr>
                                      <p:tavLst>
                                        <p:tav tm="0">
                                          <p:val>
                                            <p:strVal val="#ppt_x"/>
                                          </p:val>
                                        </p:tav>
                                        <p:tav tm="100000">
                                          <p:val>
                                            <p:strVal val="#ppt_x"/>
                                          </p:val>
                                        </p:tav>
                                      </p:tavLst>
                                    </p:anim>
                                    <p:anim calcmode="lin" valueType="num">
                                      <p:cBhvr additive="base">
                                        <p:cTn id="78" dur="3000" fill="hold"/>
                                        <p:tgtEl>
                                          <p:spTgt spid="62"/>
                                        </p:tgtEl>
                                        <p:attrNameLst>
                                          <p:attrName>ppt_y</p:attrName>
                                        </p:attrNameLst>
                                      </p:cBhvr>
                                      <p:tavLst>
                                        <p:tav tm="0">
                                          <p:val>
                                            <p:strVal val="1+#ppt_h/2"/>
                                          </p:val>
                                        </p:tav>
                                        <p:tav tm="100000">
                                          <p:val>
                                            <p:strVal val="#ppt_y"/>
                                          </p:val>
                                        </p:tav>
                                      </p:tavLst>
                                    </p:anim>
                                  </p:childTnLst>
                                </p:cTn>
                              </p:par>
                            </p:childTnLst>
                          </p:cTn>
                        </p:par>
                        <p:par>
                          <p:cTn id="79" fill="hold">
                            <p:stCondLst>
                              <p:cond delay="37000"/>
                            </p:stCondLst>
                            <p:childTnLst>
                              <p:par>
                                <p:cTn id="80" presetID="2" presetClass="entr" presetSubtype="4"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2000" fill="hold"/>
                                        <p:tgtEl>
                                          <p:spTgt spid="29"/>
                                        </p:tgtEl>
                                        <p:attrNameLst>
                                          <p:attrName>ppt_x</p:attrName>
                                        </p:attrNameLst>
                                      </p:cBhvr>
                                      <p:tavLst>
                                        <p:tav tm="0">
                                          <p:val>
                                            <p:strVal val="#ppt_x"/>
                                          </p:val>
                                        </p:tav>
                                        <p:tav tm="100000">
                                          <p:val>
                                            <p:strVal val="#ppt_x"/>
                                          </p:val>
                                        </p:tav>
                                      </p:tavLst>
                                    </p:anim>
                                    <p:anim calcmode="lin" valueType="num">
                                      <p:cBhvr additive="base">
                                        <p:cTn id="83" dur="2000" fill="hold"/>
                                        <p:tgtEl>
                                          <p:spTgt spid="29"/>
                                        </p:tgtEl>
                                        <p:attrNameLst>
                                          <p:attrName>ppt_y</p:attrName>
                                        </p:attrNameLst>
                                      </p:cBhvr>
                                      <p:tavLst>
                                        <p:tav tm="0">
                                          <p:val>
                                            <p:strVal val="1+#ppt_h/2"/>
                                          </p:val>
                                        </p:tav>
                                        <p:tav tm="100000">
                                          <p:val>
                                            <p:strVal val="#ppt_y"/>
                                          </p:val>
                                        </p:tav>
                                      </p:tavLst>
                                    </p:anim>
                                  </p:childTnLst>
                                </p:cTn>
                              </p:par>
                            </p:childTnLst>
                          </p:cTn>
                        </p:par>
                        <p:par>
                          <p:cTn id="84" fill="hold">
                            <p:stCondLst>
                              <p:cond delay="39000"/>
                            </p:stCondLst>
                            <p:childTnLst>
                              <p:par>
                                <p:cTn id="85" presetID="2" presetClass="entr" presetSubtype="4"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2000" fill="hold"/>
                                        <p:tgtEl>
                                          <p:spTgt spid="22"/>
                                        </p:tgtEl>
                                        <p:attrNameLst>
                                          <p:attrName>ppt_x</p:attrName>
                                        </p:attrNameLst>
                                      </p:cBhvr>
                                      <p:tavLst>
                                        <p:tav tm="0">
                                          <p:val>
                                            <p:strVal val="#ppt_x"/>
                                          </p:val>
                                        </p:tav>
                                        <p:tav tm="100000">
                                          <p:val>
                                            <p:strVal val="#ppt_x"/>
                                          </p:val>
                                        </p:tav>
                                      </p:tavLst>
                                    </p:anim>
                                    <p:anim calcmode="lin" valueType="num">
                                      <p:cBhvr additive="base">
                                        <p:cTn id="88" dur="2000" fill="hold"/>
                                        <p:tgtEl>
                                          <p:spTgt spid="22"/>
                                        </p:tgtEl>
                                        <p:attrNameLst>
                                          <p:attrName>ppt_y</p:attrName>
                                        </p:attrNameLst>
                                      </p:cBhvr>
                                      <p:tavLst>
                                        <p:tav tm="0">
                                          <p:val>
                                            <p:strVal val="1+#ppt_h/2"/>
                                          </p:val>
                                        </p:tav>
                                        <p:tav tm="100000">
                                          <p:val>
                                            <p:strVal val="#ppt_y"/>
                                          </p:val>
                                        </p:tav>
                                      </p:tavLst>
                                    </p:anim>
                                  </p:childTnLst>
                                </p:cTn>
                              </p:par>
                            </p:childTnLst>
                          </p:cTn>
                        </p:par>
                        <p:par>
                          <p:cTn id="89" fill="hold">
                            <p:stCondLst>
                              <p:cond delay="41000"/>
                            </p:stCondLst>
                            <p:childTnLst>
                              <p:par>
                                <p:cTn id="90" presetID="2" presetClass="entr" presetSubtype="4"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3000" fill="hold"/>
                                        <p:tgtEl>
                                          <p:spTgt spid="63"/>
                                        </p:tgtEl>
                                        <p:attrNameLst>
                                          <p:attrName>ppt_x</p:attrName>
                                        </p:attrNameLst>
                                      </p:cBhvr>
                                      <p:tavLst>
                                        <p:tav tm="0">
                                          <p:val>
                                            <p:strVal val="#ppt_x"/>
                                          </p:val>
                                        </p:tav>
                                        <p:tav tm="100000">
                                          <p:val>
                                            <p:strVal val="#ppt_x"/>
                                          </p:val>
                                        </p:tav>
                                      </p:tavLst>
                                    </p:anim>
                                    <p:anim calcmode="lin" valueType="num">
                                      <p:cBhvr additive="base">
                                        <p:cTn id="93" dur="3000" fill="hold"/>
                                        <p:tgtEl>
                                          <p:spTgt spid="63"/>
                                        </p:tgtEl>
                                        <p:attrNameLst>
                                          <p:attrName>ppt_y</p:attrName>
                                        </p:attrNameLst>
                                      </p:cBhvr>
                                      <p:tavLst>
                                        <p:tav tm="0">
                                          <p:val>
                                            <p:strVal val="1+#ppt_h/2"/>
                                          </p:val>
                                        </p:tav>
                                        <p:tav tm="100000">
                                          <p:val>
                                            <p:strVal val="#ppt_y"/>
                                          </p:val>
                                        </p:tav>
                                      </p:tavLst>
                                    </p:anim>
                                  </p:childTnLst>
                                </p:cTn>
                              </p:par>
                            </p:childTnLst>
                          </p:cTn>
                        </p:par>
                        <p:par>
                          <p:cTn id="94" fill="hold">
                            <p:stCondLst>
                              <p:cond delay="44000"/>
                            </p:stCondLst>
                            <p:childTnLst>
                              <p:par>
                                <p:cTn id="95" presetID="2" presetClass="entr" presetSubtype="4" fill="hold" nodeType="afterEffect">
                                  <p:stCondLst>
                                    <p:cond delay="0"/>
                                  </p:stCondLst>
                                  <p:childTnLst>
                                    <p:set>
                                      <p:cBhvr>
                                        <p:cTn id="96" dur="1" fill="hold">
                                          <p:stCondLst>
                                            <p:cond delay="0"/>
                                          </p:stCondLst>
                                        </p:cTn>
                                        <p:tgtEl>
                                          <p:spTgt spid="82954"/>
                                        </p:tgtEl>
                                        <p:attrNameLst>
                                          <p:attrName>style.visibility</p:attrName>
                                        </p:attrNameLst>
                                      </p:cBhvr>
                                      <p:to>
                                        <p:strVal val="visible"/>
                                      </p:to>
                                    </p:set>
                                    <p:anim calcmode="lin" valueType="num">
                                      <p:cBhvr additive="base">
                                        <p:cTn id="97" dur="2000" fill="hold"/>
                                        <p:tgtEl>
                                          <p:spTgt spid="82954"/>
                                        </p:tgtEl>
                                        <p:attrNameLst>
                                          <p:attrName>ppt_x</p:attrName>
                                        </p:attrNameLst>
                                      </p:cBhvr>
                                      <p:tavLst>
                                        <p:tav tm="0">
                                          <p:val>
                                            <p:strVal val="#ppt_x"/>
                                          </p:val>
                                        </p:tav>
                                        <p:tav tm="100000">
                                          <p:val>
                                            <p:strVal val="#ppt_x"/>
                                          </p:val>
                                        </p:tav>
                                      </p:tavLst>
                                    </p:anim>
                                    <p:anim calcmode="lin" valueType="num">
                                      <p:cBhvr additive="base">
                                        <p:cTn id="98" dur="2000" fill="hold"/>
                                        <p:tgtEl>
                                          <p:spTgt spid="82954"/>
                                        </p:tgtEl>
                                        <p:attrNameLst>
                                          <p:attrName>ppt_y</p:attrName>
                                        </p:attrNameLst>
                                      </p:cBhvr>
                                      <p:tavLst>
                                        <p:tav tm="0">
                                          <p:val>
                                            <p:strVal val="1+#ppt_h/2"/>
                                          </p:val>
                                        </p:tav>
                                        <p:tav tm="100000">
                                          <p:val>
                                            <p:strVal val="#ppt_y"/>
                                          </p:val>
                                        </p:tav>
                                      </p:tavLst>
                                    </p:anim>
                                  </p:childTnLst>
                                </p:cTn>
                              </p:par>
                            </p:childTnLst>
                          </p:cTn>
                        </p:par>
                        <p:par>
                          <p:cTn id="99" fill="hold">
                            <p:stCondLst>
                              <p:cond delay="46000"/>
                            </p:stCondLst>
                            <p:childTnLst>
                              <p:par>
                                <p:cTn id="100" presetID="2" presetClass="entr" presetSubtype="4"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2000" fill="hold"/>
                                        <p:tgtEl>
                                          <p:spTgt spid="23"/>
                                        </p:tgtEl>
                                        <p:attrNameLst>
                                          <p:attrName>ppt_x</p:attrName>
                                        </p:attrNameLst>
                                      </p:cBhvr>
                                      <p:tavLst>
                                        <p:tav tm="0">
                                          <p:val>
                                            <p:strVal val="#ppt_x"/>
                                          </p:val>
                                        </p:tav>
                                        <p:tav tm="100000">
                                          <p:val>
                                            <p:strVal val="#ppt_x"/>
                                          </p:val>
                                        </p:tav>
                                      </p:tavLst>
                                    </p:anim>
                                    <p:anim calcmode="lin" valueType="num">
                                      <p:cBhvr additive="base">
                                        <p:cTn id="103" dur="2000" fill="hold"/>
                                        <p:tgtEl>
                                          <p:spTgt spid="23"/>
                                        </p:tgtEl>
                                        <p:attrNameLst>
                                          <p:attrName>ppt_y</p:attrName>
                                        </p:attrNameLst>
                                      </p:cBhvr>
                                      <p:tavLst>
                                        <p:tav tm="0">
                                          <p:val>
                                            <p:strVal val="1+#ppt_h/2"/>
                                          </p:val>
                                        </p:tav>
                                        <p:tav tm="100000">
                                          <p:val>
                                            <p:strVal val="#ppt_y"/>
                                          </p:val>
                                        </p:tav>
                                      </p:tavLst>
                                    </p:anim>
                                  </p:childTnLst>
                                </p:cTn>
                              </p:par>
                            </p:childTnLst>
                          </p:cTn>
                        </p:par>
                        <p:par>
                          <p:cTn id="104" fill="hold">
                            <p:stCondLst>
                              <p:cond delay="48000"/>
                            </p:stCondLst>
                            <p:childTnLst>
                              <p:par>
                                <p:cTn id="105" presetID="2" presetClass="entr" presetSubtype="4"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2000" fill="hold"/>
                                        <p:tgtEl>
                                          <p:spTgt spid="34"/>
                                        </p:tgtEl>
                                        <p:attrNameLst>
                                          <p:attrName>ppt_x</p:attrName>
                                        </p:attrNameLst>
                                      </p:cBhvr>
                                      <p:tavLst>
                                        <p:tav tm="0">
                                          <p:val>
                                            <p:strVal val="#ppt_x"/>
                                          </p:val>
                                        </p:tav>
                                        <p:tav tm="100000">
                                          <p:val>
                                            <p:strVal val="#ppt_x"/>
                                          </p:val>
                                        </p:tav>
                                      </p:tavLst>
                                    </p:anim>
                                    <p:anim calcmode="lin" valueType="num">
                                      <p:cBhvr additive="base">
                                        <p:cTn id="108" dur="2000" fill="hold"/>
                                        <p:tgtEl>
                                          <p:spTgt spid="34"/>
                                        </p:tgtEl>
                                        <p:attrNameLst>
                                          <p:attrName>ppt_y</p:attrName>
                                        </p:attrNameLst>
                                      </p:cBhvr>
                                      <p:tavLst>
                                        <p:tav tm="0">
                                          <p:val>
                                            <p:strVal val="1+#ppt_h/2"/>
                                          </p:val>
                                        </p:tav>
                                        <p:tav tm="100000">
                                          <p:val>
                                            <p:strVal val="#ppt_y"/>
                                          </p:val>
                                        </p:tav>
                                      </p:tavLst>
                                    </p:anim>
                                  </p:childTnLst>
                                </p:cTn>
                              </p:par>
                            </p:childTnLst>
                          </p:cTn>
                        </p:par>
                        <p:par>
                          <p:cTn id="109" fill="hold">
                            <p:stCondLst>
                              <p:cond delay="50000"/>
                            </p:stCondLst>
                            <p:childTnLst>
                              <p:par>
                                <p:cTn id="110" presetID="2" presetClass="entr" presetSubtype="4"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2000" fill="hold"/>
                                        <p:tgtEl>
                                          <p:spTgt spid="30"/>
                                        </p:tgtEl>
                                        <p:attrNameLst>
                                          <p:attrName>ppt_x</p:attrName>
                                        </p:attrNameLst>
                                      </p:cBhvr>
                                      <p:tavLst>
                                        <p:tav tm="0">
                                          <p:val>
                                            <p:strVal val="#ppt_x"/>
                                          </p:val>
                                        </p:tav>
                                        <p:tav tm="100000">
                                          <p:val>
                                            <p:strVal val="#ppt_x"/>
                                          </p:val>
                                        </p:tav>
                                      </p:tavLst>
                                    </p:anim>
                                    <p:anim calcmode="lin" valueType="num">
                                      <p:cBhvr additive="base">
                                        <p:cTn id="113" dur="2000" fill="hold"/>
                                        <p:tgtEl>
                                          <p:spTgt spid="30"/>
                                        </p:tgtEl>
                                        <p:attrNameLst>
                                          <p:attrName>ppt_y</p:attrName>
                                        </p:attrNameLst>
                                      </p:cBhvr>
                                      <p:tavLst>
                                        <p:tav tm="0">
                                          <p:val>
                                            <p:strVal val="1+#ppt_h/2"/>
                                          </p:val>
                                        </p:tav>
                                        <p:tav tm="100000">
                                          <p:val>
                                            <p:strVal val="#ppt_y"/>
                                          </p:val>
                                        </p:tav>
                                      </p:tavLst>
                                    </p:anim>
                                  </p:childTnLst>
                                </p:cTn>
                              </p:par>
                            </p:childTnLst>
                          </p:cTn>
                        </p:par>
                        <p:par>
                          <p:cTn id="114" fill="hold">
                            <p:stCondLst>
                              <p:cond delay="52000"/>
                            </p:stCondLst>
                            <p:childTnLst>
                              <p:par>
                                <p:cTn id="115" presetID="2" presetClass="entr" presetSubtype="4"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2000" fill="hold"/>
                                        <p:tgtEl>
                                          <p:spTgt spid="38"/>
                                        </p:tgtEl>
                                        <p:attrNameLst>
                                          <p:attrName>ppt_x</p:attrName>
                                        </p:attrNameLst>
                                      </p:cBhvr>
                                      <p:tavLst>
                                        <p:tav tm="0">
                                          <p:val>
                                            <p:strVal val="#ppt_x"/>
                                          </p:val>
                                        </p:tav>
                                        <p:tav tm="100000">
                                          <p:val>
                                            <p:strVal val="#ppt_x"/>
                                          </p:val>
                                        </p:tav>
                                      </p:tavLst>
                                    </p:anim>
                                    <p:anim calcmode="lin" valueType="num">
                                      <p:cBhvr additive="base">
                                        <p:cTn id="118" dur="2000" fill="hold"/>
                                        <p:tgtEl>
                                          <p:spTgt spid="38"/>
                                        </p:tgtEl>
                                        <p:attrNameLst>
                                          <p:attrName>ppt_y</p:attrName>
                                        </p:attrNameLst>
                                      </p:cBhvr>
                                      <p:tavLst>
                                        <p:tav tm="0">
                                          <p:val>
                                            <p:strVal val="1+#ppt_h/2"/>
                                          </p:val>
                                        </p:tav>
                                        <p:tav tm="100000">
                                          <p:val>
                                            <p:strVal val="#ppt_y"/>
                                          </p:val>
                                        </p:tav>
                                      </p:tavLst>
                                    </p:anim>
                                  </p:childTnLst>
                                </p:cTn>
                              </p:par>
                            </p:childTnLst>
                          </p:cTn>
                        </p:par>
                        <p:par>
                          <p:cTn id="119" fill="hold">
                            <p:stCondLst>
                              <p:cond delay="54000"/>
                            </p:stCondLst>
                            <p:childTnLst>
                              <p:par>
                                <p:cTn id="120" presetID="2" presetClass="entr" presetSubtype="4"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additive="base">
                                        <p:cTn id="122" dur="3000" fill="hold"/>
                                        <p:tgtEl>
                                          <p:spTgt spid="28"/>
                                        </p:tgtEl>
                                        <p:attrNameLst>
                                          <p:attrName>ppt_x</p:attrName>
                                        </p:attrNameLst>
                                      </p:cBhvr>
                                      <p:tavLst>
                                        <p:tav tm="0">
                                          <p:val>
                                            <p:strVal val="#ppt_x"/>
                                          </p:val>
                                        </p:tav>
                                        <p:tav tm="100000">
                                          <p:val>
                                            <p:strVal val="#ppt_x"/>
                                          </p:val>
                                        </p:tav>
                                      </p:tavLst>
                                    </p:anim>
                                    <p:anim calcmode="lin" valueType="num">
                                      <p:cBhvr additive="base">
                                        <p:cTn id="123" dur="3000" fill="hold"/>
                                        <p:tgtEl>
                                          <p:spTgt spid="28"/>
                                        </p:tgtEl>
                                        <p:attrNameLst>
                                          <p:attrName>ppt_y</p:attrName>
                                        </p:attrNameLst>
                                      </p:cBhvr>
                                      <p:tavLst>
                                        <p:tav tm="0">
                                          <p:val>
                                            <p:strVal val="1+#ppt_h/2"/>
                                          </p:val>
                                        </p:tav>
                                        <p:tav tm="100000">
                                          <p:val>
                                            <p:strVal val="#ppt_y"/>
                                          </p:val>
                                        </p:tav>
                                      </p:tavLst>
                                    </p:anim>
                                  </p:childTnLst>
                                </p:cTn>
                              </p:par>
                            </p:childTnLst>
                          </p:cTn>
                        </p:par>
                        <p:par>
                          <p:cTn id="124" fill="hold">
                            <p:stCondLst>
                              <p:cond delay="57000"/>
                            </p:stCondLst>
                            <p:childTnLst>
                              <p:par>
                                <p:cTn id="125" presetID="2" presetClass="entr" presetSubtype="4" fill="hold" grpId="0" nodeType="afterEffect">
                                  <p:stCondLst>
                                    <p:cond delay="200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2000" fill="hold"/>
                                        <p:tgtEl>
                                          <p:spTgt spid="24"/>
                                        </p:tgtEl>
                                        <p:attrNameLst>
                                          <p:attrName>ppt_x</p:attrName>
                                        </p:attrNameLst>
                                      </p:cBhvr>
                                      <p:tavLst>
                                        <p:tav tm="0">
                                          <p:val>
                                            <p:strVal val="#ppt_x"/>
                                          </p:val>
                                        </p:tav>
                                        <p:tav tm="100000">
                                          <p:val>
                                            <p:strVal val="#ppt_x"/>
                                          </p:val>
                                        </p:tav>
                                      </p:tavLst>
                                    </p:anim>
                                    <p:anim calcmode="lin" valueType="num">
                                      <p:cBhvr additive="base">
                                        <p:cTn id="128" dur="2000" fill="hold"/>
                                        <p:tgtEl>
                                          <p:spTgt spid="24"/>
                                        </p:tgtEl>
                                        <p:attrNameLst>
                                          <p:attrName>ppt_y</p:attrName>
                                        </p:attrNameLst>
                                      </p:cBhvr>
                                      <p:tavLst>
                                        <p:tav tm="0">
                                          <p:val>
                                            <p:strVal val="1+#ppt_h/2"/>
                                          </p:val>
                                        </p:tav>
                                        <p:tav tm="100000">
                                          <p:val>
                                            <p:strVal val="#ppt_y"/>
                                          </p:val>
                                        </p:tav>
                                      </p:tavLst>
                                    </p:anim>
                                  </p:childTnLst>
                                </p:cTn>
                              </p:par>
                            </p:childTnLst>
                          </p:cTn>
                        </p:par>
                        <p:par>
                          <p:cTn id="129" fill="hold">
                            <p:stCondLst>
                              <p:cond delay="61000"/>
                            </p:stCondLst>
                            <p:childTnLst>
                              <p:par>
                                <p:cTn id="130" presetID="2" presetClass="entr" presetSubtype="4" fill="hold" grpId="0" nodeType="after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additive="base">
                                        <p:cTn id="132" dur="2000" fill="hold"/>
                                        <p:tgtEl>
                                          <p:spTgt spid="25"/>
                                        </p:tgtEl>
                                        <p:attrNameLst>
                                          <p:attrName>ppt_x</p:attrName>
                                        </p:attrNameLst>
                                      </p:cBhvr>
                                      <p:tavLst>
                                        <p:tav tm="0">
                                          <p:val>
                                            <p:strVal val="#ppt_x"/>
                                          </p:val>
                                        </p:tav>
                                        <p:tav tm="100000">
                                          <p:val>
                                            <p:strVal val="#ppt_x"/>
                                          </p:val>
                                        </p:tav>
                                      </p:tavLst>
                                    </p:anim>
                                    <p:anim calcmode="lin" valueType="num">
                                      <p:cBhvr additive="base">
                                        <p:cTn id="133" dur="2000" fill="hold"/>
                                        <p:tgtEl>
                                          <p:spTgt spid="25"/>
                                        </p:tgtEl>
                                        <p:attrNameLst>
                                          <p:attrName>ppt_y</p:attrName>
                                        </p:attrNameLst>
                                      </p:cBhvr>
                                      <p:tavLst>
                                        <p:tav tm="0">
                                          <p:val>
                                            <p:strVal val="1+#ppt_h/2"/>
                                          </p:val>
                                        </p:tav>
                                        <p:tav tm="100000">
                                          <p:val>
                                            <p:strVal val="#ppt_y"/>
                                          </p:val>
                                        </p:tav>
                                      </p:tavLst>
                                    </p:anim>
                                  </p:childTnLst>
                                </p:cTn>
                              </p:par>
                            </p:childTnLst>
                          </p:cTn>
                        </p:par>
                        <p:par>
                          <p:cTn id="134" fill="hold">
                            <p:stCondLst>
                              <p:cond delay="63000"/>
                            </p:stCondLst>
                            <p:childTnLst>
                              <p:par>
                                <p:cTn id="135" presetID="2" presetClass="entr" presetSubtype="4" fill="hold" grpId="0" nodeType="afterEffect">
                                  <p:stCondLst>
                                    <p:cond delay="0"/>
                                  </p:stCondLst>
                                  <p:childTnLst>
                                    <p:set>
                                      <p:cBhvr>
                                        <p:cTn id="136" dur="1" fill="hold">
                                          <p:stCondLst>
                                            <p:cond delay="0"/>
                                          </p:stCondLst>
                                        </p:cTn>
                                        <p:tgtEl>
                                          <p:spTgt spid="10"/>
                                        </p:tgtEl>
                                        <p:attrNameLst>
                                          <p:attrName>style.visibility</p:attrName>
                                        </p:attrNameLst>
                                      </p:cBhvr>
                                      <p:to>
                                        <p:strVal val="visible"/>
                                      </p:to>
                                    </p:set>
                                    <p:anim calcmode="lin" valueType="num">
                                      <p:cBhvr additive="base">
                                        <p:cTn id="137" dur="1000" fill="hold"/>
                                        <p:tgtEl>
                                          <p:spTgt spid="10"/>
                                        </p:tgtEl>
                                        <p:attrNameLst>
                                          <p:attrName>ppt_x</p:attrName>
                                        </p:attrNameLst>
                                      </p:cBhvr>
                                      <p:tavLst>
                                        <p:tav tm="0">
                                          <p:val>
                                            <p:strVal val="#ppt_x"/>
                                          </p:val>
                                        </p:tav>
                                        <p:tav tm="100000">
                                          <p:val>
                                            <p:strVal val="#ppt_x"/>
                                          </p:val>
                                        </p:tav>
                                      </p:tavLst>
                                    </p:anim>
                                    <p:anim calcmode="lin" valueType="num">
                                      <p:cBhvr additive="base">
                                        <p:cTn id="138" dur="1000" fill="hold"/>
                                        <p:tgtEl>
                                          <p:spTgt spid="10"/>
                                        </p:tgtEl>
                                        <p:attrNameLst>
                                          <p:attrName>ppt_y</p:attrName>
                                        </p:attrNameLst>
                                      </p:cBhvr>
                                      <p:tavLst>
                                        <p:tav tm="0">
                                          <p:val>
                                            <p:strVal val="1+#ppt_h/2"/>
                                          </p:val>
                                        </p:tav>
                                        <p:tav tm="100000">
                                          <p:val>
                                            <p:strVal val="#ppt_y"/>
                                          </p:val>
                                        </p:tav>
                                      </p:tavLst>
                                    </p:anim>
                                  </p:childTnLst>
                                </p:cTn>
                              </p:par>
                            </p:childTnLst>
                          </p:cTn>
                        </p:par>
                        <p:par>
                          <p:cTn id="139" fill="hold">
                            <p:stCondLst>
                              <p:cond delay="64000"/>
                            </p:stCondLst>
                            <p:childTnLst>
                              <p:par>
                                <p:cTn id="140" presetID="2" presetClass="entr" presetSubtype="4" fill="hold" nodeType="afterEffect">
                                  <p:stCondLst>
                                    <p:cond delay="2000"/>
                                  </p:stCondLst>
                                  <p:childTnLst>
                                    <p:set>
                                      <p:cBhvr>
                                        <p:cTn id="141" dur="1" fill="hold">
                                          <p:stCondLst>
                                            <p:cond delay="0"/>
                                          </p:stCondLst>
                                        </p:cTn>
                                        <p:tgtEl>
                                          <p:spTgt spid="20">
                                            <p:txEl>
                                              <p:pRg st="0" end="0"/>
                                            </p:txEl>
                                          </p:spTgt>
                                        </p:tgtEl>
                                        <p:attrNameLst>
                                          <p:attrName>style.visibility</p:attrName>
                                        </p:attrNameLst>
                                      </p:cBhvr>
                                      <p:to>
                                        <p:strVal val="visible"/>
                                      </p:to>
                                    </p:set>
                                    <p:anim calcmode="lin" valueType="num">
                                      <p:cBhvr additive="base">
                                        <p:cTn id="142" dur="2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3" dur="2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68000"/>
                            </p:stCondLst>
                            <p:childTnLst>
                              <p:par>
                                <p:cTn id="145" presetID="2" presetClass="entr" presetSubtype="4" fill="hold" nodeType="afterEffect">
                                  <p:stCondLst>
                                    <p:cond delay="0"/>
                                  </p:stCondLst>
                                  <p:childTnLst>
                                    <p:set>
                                      <p:cBhvr>
                                        <p:cTn id="146" dur="1" fill="hold">
                                          <p:stCondLst>
                                            <p:cond delay="0"/>
                                          </p:stCondLst>
                                        </p:cTn>
                                        <p:tgtEl>
                                          <p:spTgt spid="20">
                                            <p:txEl>
                                              <p:pRg st="1" end="1"/>
                                            </p:txEl>
                                          </p:spTgt>
                                        </p:tgtEl>
                                        <p:attrNameLst>
                                          <p:attrName>style.visibility</p:attrName>
                                        </p:attrNameLst>
                                      </p:cBhvr>
                                      <p:to>
                                        <p:strVal val="visible"/>
                                      </p:to>
                                    </p:set>
                                    <p:anim calcmode="lin" valueType="num">
                                      <p:cBhvr additive="base">
                                        <p:cTn id="147" dur="20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8" dur="20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70000"/>
                            </p:stCondLst>
                            <p:childTnLst>
                              <p:par>
                                <p:cTn id="150" presetID="2" presetClass="entr" presetSubtype="4" fill="hold" nodeType="afterEffect">
                                  <p:stCondLst>
                                    <p:cond delay="0"/>
                                  </p:stCondLst>
                                  <p:childTnLst>
                                    <p:set>
                                      <p:cBhvr>
                                        <p:cTn id="151" dur="1" fill="hold">
                                          <p:stCondLst>
                                            <p:cond delay="0"/>
                                          </p:stCondLst>
                                        </p:cTn>
                                        <p:tgtEl>
                                          <p:spTgt spid="20">
                                            <p:txEl>
                                              <p:pRg st="2" end="2"/>
                                            </p:txEl>
                                          </p:spTgt>
                                        </p:tgtEl>
                                        <p:attrNameLst>
                                          <p:attrName>style.visibility</p:attrName>
                                        </p:attrNameLst>
                                      </p:cBhvr>
                                      <p:to>
                                        <p:strVal val="visible"/>
                                      </p:to>
                                    </p:set>
                                    <p:anim calcmode="lin" valueType="num">
                                      <p:cBhvr additive="base">
                                        <p:cTn id="152" dur="20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53" dur="20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63" grpId="0" animBg="1"/>
      <p:bldP spid="82958" grpId="0"/>
      <p:bldP spid="2" grpId="0"/>
      <p:bldP spid="21" grpId="0"/>
      <p:bldP spid="22" grpId="0"/>
      <p:bldP spid="23" grpId="0"/>
      <p:bldP spid="24" grpId="0"/>
      <p:bldP spid="25" grpId="0"/>
      <p:bldP spid="27" grpId="0"/>
      <p:bldP spid="38" grpId="0"/>
      <p:bldP spid="28" grpId="0" animBg="1"/>
      <p:bldP spid="31" grpId="0" animBg="1"/>
      <p:bldP spid="3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sz="3600" b="1" dirty="0">
                <a:latin typeface="Arial Narrow" pitchFamily="34" charset="0"/>
              </a:rPr>
              <a:t>grants: </a:t>
            </a:r>
            <a:r>
              <a:rPr lang="en-US" sz="3600" b="1" dirty="0" err="1">
                <a:latin typeface="Arial Narrow" pitchFamily="34" charset="0"/>
              </a:rPr>
              <a:t>er</a:t>
            </a:r>
            <a:r>
              <a:rPr lang="en-US" sz="3600" b="1" dirty="0">
                <a:latin typeface="Arial Narrow" pitchFamily="34" charset="0"/>
              </a:rPr>
              <a:t> </a:t>
            </a:r>
            <a:r>
              <a:rPr lang="en-US" sz="3600" b="1" dirty="0" err="1">
                <a:latin typeface="Arial Narrow" pitchFamily="34" charset="0"/>
              </a:rPr>
              <a:t>zijn</a:t>
            </a:r>
            <a:r>
              <a:rPr lang="en-US" sz="3600" b="1" dirty="0">
                <a:latin typeface="Arial Narrow" pitchFamily="34" charset="0"/>
              </a:rPr>
              <a:t> </a:t>
            </a:r>
            <a:r>
              <a:rPr lang="en-US" sz="3600" b="1" dirty="0" err="1">
                <a:latin typeface="Arial Narrow" pitchFamily="34" charset="0"/>
              </a:rPr>
              <a:t>er</a:t>
            </a:r>
            <a:r>
              <a:rPr lang="en-US" sz="3600" b="1" dirty="0">
                <a:latin typeface="Arial Narrow" pitchFamily="34" charset="0"/>
              </a:rPr>
              <a:t> twee</a:t>
            </a:r>
            <a:endParaRPr lang="nl-NL" sz="3600" b="1" dirty="0">
              <a:latin typeface="Arial Narrow" pitchFamily="34" charset="0"/>
            </a:endParaRPr>
          </a:p>
        </p:txBody>
      </p:sp>
      <p:sp>
        <p:nvSpPr>
          <p:cNvPr id="3" name="Content Placeholder 2"/>
          <p:cNvSpPr>
            <a:spLocks noGrp="1"/>
          </p:cNvSpPr>
          <p:nvPr>
            <p:ph idx="1"/>
          </p:nvPr>
        </p:nvSpPr>
        <p:spPr>
          <a:xfrm>
            <a:off x="457200" y="1219200"/>
            <a:ext cx="8229600" cy="4800600"/>
          </a:xfrm>
        </p:spPr>
        <p:txBody>
          <a:bodyPr lIns="0" tIns="0" rIns="0" bIns="0"/>
          <a:lstStyle/>
          <a:p>
            <a:pPr marL="0" indent="0" eaLnBrk="1" fontAlgn="auto" hangingPunct="1">
              <a:spcAft>
                <a:spcPts val="300"/>
              </a:spcAft>
              <a:buFont typeface="Arial"/>
              <a:buNone/>
              <a:defRPr/>
            </a:pPr>
            <a:r>
              <a:rPr lang="nl-NL" sz="2400" b="1" dirty="0">
                <a:solidFill>
                  <a:schemeClr val="accent1">
                    <a:lumMod val="50000"/>
                  </a:schemeClr>
                </a:solidFill>
                <a:ea typeface="+mn-ea"/>
              </a:rPr>
              <a:t>1 District </a:t>
            </a:r>
            <a:r>
              <a:rPr lang="nl-NL" sz="2400" b="1" dirty="0" err="1">
                <a:solidFill>
                  <a:schemeClr val="accent1">
                    <a:lumMod val="50000"/>
                  </a:schemeClr>
                </a:solidFill>
                <a:ea typeface="+mn-ea"/>
              </a:rPr>
              <a:t>Grants</a:t>
            </a:r>
            <a:endParaRPr lang="nl-NL" sz="2400" b="1" u="sng" dirty="0">
              <a:solidFill>
                <a:schemeClr val="accent1">
                  <a:lumMod val="50000"/>
                </a:schemeClr>
              </a:solidFill>
              <a:ea typeface="+mn-ea"/>
            </a:endParaRPr>
          </a:p>
          <a:p>
            <a:pPr marL="339725" indent="-225425" eaLnBrk="1" fontAlgn="auto" hangingPunct="1">
              <a:spcAft>
                <a:spcPts val="900"/>
              </a:spcAft>
              <a:buClr>
                <a:schemeClr val="accent1"/>
              </a:buClr>
              <a:buSzPct val="125000"/>
              <a:buFont typeface="Wingdings" charset="2"/>
              <a:buChar char="§"/>
              <a:defRPr/>
            </a:pPr>
            <a:r>
              <a:rPr lang="nl-NL" sz="1700" b="1" dirty="0">
                <a:ea typeface="+mn-ea"/>
              </a:rPr>
              <a:t>Voor club- of districtprojecten</a:t>
            </a:r>
          </a:p>
          <a:p>
            <a:pPr marL="339725" indent="-225425" eaLnBrk="1" fontAlgn="auto" hangingPunct="1">
              <a:spcAft>
                <a:spcPts val="900"/>
              </a:spcAft>
              <a:buClr>
                <a:schemeClr val="accent1"/>
              </a:buClr>
              <a:buSzPct val="125000"/>
              <a:buFont typeface="Wingdings" charset="2"/>
              <a:buChar char="§"/>
              <a:defRPr/>
            </a:pPr>
            <a:r>
              <a:rPr lang="nl-NL" sz="1700" b="1" dirty="0">
                <a:ea typeface="+mn-ea"/>
              </a:rPr>
              <a:t>Beheer  door </a:t>
            </a:r>
            <a:r>
              <a:rPr lang="nl-NL" sz="1700" b="1" dirty="0" err="1">
                <a:ea typeface="+mn-ea"/>
              </a:rPr>
              <a:t>TRF-commissie</a:t>
            </a:r>
            <a:r>
              <a:rPr lang="nl-NL" sz="1700" b="1" dirty="0">
                <a:ea typeface="+mn-ea"/>
              </a:rPr>
              <a:t>, beperkte regels, eenvoudig en snel </a:t>
            </a:r>
            <a:br>
              <a:rPr lang="nl-NL" sz="1700" b="1" dirty="0">
                <a:ea typeface="+mn-ea"/>
              </a:rPr>
            </a:br>
            <a:r>
              <a:rPr lang="nl-NL" sz="1700" b="1" dirty="0">
                <a:ea typeface="+mn-ea"/>
              </a:rPr>
              <a:t>(aanvraag vóór 1 oktober jaarlijks)</a:t>
            </a:r>
          </a:p>
          <a:p>
            <a:pPr marL="339725" indent="-225425" eaLnBrk="1" fontAlgn="auto" hangingPunct="1">
              <a:spcAft>
                <a:spcPts val="900"/>
              </a:spcAft>
              <a:buClr>
                <a:schemeClr val="accent1"/>
              </a:buClr>
              <a:buSzPct val="125000"/>
              <a:buFont typeface="Wingdings" charset="2"/>
              <a:buChar char="§"/>
              <a:defRPr/>
            </a:pPr>
            <a:r>
              <a:rPr lang="nl-NL" sz="1700" b="1" dirty="0">
                <a:ea typeface="+mn-ea"/>
              </a:rPr>
              <a:t>€ 18.000 beschikbaar voor het district</a:t>
            </a:r>
          </a:p>
          <a:p>
            <a:pPr marL="339725" indent="-225425" eaLnBrk="1" fontAlgn="auto" hangingPunct="1">
              <a:spcAft>
                <a:spcPts val="900"/>
              </a:spcAft>
              <a:buClr>
                <a:schemeClr val="accent1"/>
              </a:buClr>
              <a:buSzPct val="125000"/>
              <a:buFont typeface="Wingdings" charset="2"/>
              <a:buChar char="§"/>
              <a:defRPr/>
            </a:pPr>
            <a:r>
              <a:rPr lang="nl-NL" sz="1700" b="1" dirty="0">
                <a:ea typeface="+mn-ea"/>
              </a:rPr>
              <a:t>Hoe </a:t>
            </a:r>
            <a:r>
              <a:rPr lang="nl-NL" sz="1700" b="1" dirty="0">
                <a:solidFill>
                  <a:srgbClr val="FF0000"/>
                </a:solidFill>
                <a:ea typeface="+mn-ea"/>
              </a:rPr>
              <a:t>meer</a:t>
            </a:r>
            <a:r>
              <a:rPr lang="nl-NL" sz="1700" b="1" dirty="0">
                <a:ea typeface="+mn-ea"/>
              </a:rPr>
              <a:t> </a:t>
            </a:r>
            <a:r>
              <a:rPr lang="nl-NL" sz="1700" b="1" dirty="0" err="1">
                <a:ea typeface="+mn-ea"/>
              </a:rPr>
              <a:t>TRF-donaties</a:t>
            </a:r>
            <a:r>
              <a:rPr lang="nl-NL" sz="1700" b="1" dirty="0">
                <a:ea typeface="+mn-ea"/>
              </a:rPr>
              <a:t>, hoe </a:t>
            </a:r>
            <a:r>
              <a:rPr lang="nl-NL" sz="1700" b="1" dirty="0">
                <a:solidFill>
                  <a:srgbClr val="FF0000"/>
                </a:solidFill>
                <a:ea typeface="+mn-ea"/>
              </a:rPr>
              <a:t>groter </a:t>
            </a:r>
            <a:r>
              <a:rPr lang="nl-NL" sz="1700" b="1" i="1" dirty="0">
                <a:ea typeface="+mn-ea"/>
              </a:rPr>
              <a:t>dit</a:t>
            </a:r>
            <a:r>
              <a:rPr lang="nl-NL" sz="1700" b="1" dirty="0">
                <a:ea typeface="+mn-ea"/>
              </a:rPr>
              <a:t> bedrag!</a:t>
            </a:r>
          </a:p>
          <a:p>
            <a:pPr marL="339725" indent="-225425" eaLnBrk="1" fontAlgn="auto" hangingPunct="1">
              <a:spcAft>
                <a:spcPts val="900"/>
              </a:spcAft>
              <a:buClr>
                <a:schemeClr val="accent1"/>
              </a:buClr>
              <a:buSzPct val="125000"/>
              <a:buNone/>
              <a:defRPr/>
            </a:pPr>
            <a:endParaRPr lang="nl-NL" sz="1800" b="1" dirty="0">
              <a:solidFill>
                <a:schemeClr val="tx2">
                  <a:lumMod val="60000"/>
                  <a:lumOff val="40000"/>
                </a:schemeClr>
              </a:solidFill>
            </a:endParaRPr>
          </a:p>
          <a:p>
            <a:pPr marL="0" indent="0" eaLnBrk="1" fontAlgn="auto" hangingPunct="1">
              <a:spcAft>
                <a:spcPts val="300"/>
              </a:spcAft>
              <a:buFont typeface="Arial"/>
              <a:buNone/>
              <a:defRPr/>
            </a:pPr>
            <a:r>
              <a:rPr lang="nl-NL" sz="2400" b="1" dirty="0">
                <a:solidFill>
                  <a:schemeClr val="accent1">
                    <a:lumMod val="50000"/>
                  </a:schemeClr>
                </a:solidFill>
              </a:rPr>
              <a:t>2 Global </a:t>
            </a:r>
            <a:r>
              <a:rPr lang="nl-NL" sz="2400" b="1" dirty="0" err="1">
                <a:solidFill>
                  <a:schemeClr val="accent1">
                    <a:lumMod val="50000"/>
                  </a:schemeClr>
                </a:solidFill>
              </a:rPr>
              <a:t>Grants</a:t>
            </a:r>
            <a:endParaRPr lang="nl-NL" sz="2400" b="1" u="sng" dirty="0">
              <a:solidFill>
                <a:schemeClr val="accent1">
                  <a:lumMod val="50000"/>
                </a:schemeClr>
              </a:solidFill>
            </a:endParaRPr>
          </a:p>
          <a:p>
            <a:pPr marL="339725" indent="-225425" eaLnBrk="1" fontAlgn="auto" hangingPunct="1">
              <a:spcAft>
                <a:spcPts val="900"/>
              </a:spcAft>
              <a:buClr>
                <a:schemeClr val="accent1"/>
              </a:buClr>
              <a:buSzPct val="125000"/>
              <a:buFont typeface="Wingdings" charset="2"/>
              <a:buChar char="§"/>
              <a:defRPr/>
            </a:pPr>
            <a:r>
              <a:rPr lang="nl-NL" sz="1700" b="1" dirty="0"/>
              <a:t>Strikte voorwaarden én binnen de 7 Area of Focus</a:t>
            </a:r>
          </a:p>
          <a:p>
            <a:pPr marL="339725" indent="-225425" eaLnBrk="1" fontAlgn="auto" hangingPunct="1">
              <a:spcAft>
                <a:spcPts val="900"/>
              </a:spcAft>
              <a:buClr>
                <a:schemeClr val="accent1"/>
              </a:buClr>
              <a:buSzPct val="125000"/>
              <a:buFont typeface="Wingdings" charset="2"/>
              <a:buChar char="§"/>
              <a:defRPr/>
            </a:pPr>
            <a:r>
              <a:rPr lang="nl-NL" sz="1700" b="1" dirty="0">
                <a:ea typeface="+mn-ea"/>
              </a:rPr>
              <a:t>Internationaal partnerschap met een buitenlandse club</a:t>
            </a:r>
          </a:p>
          <a:p>
            <a:pPr marL="339725" indent="-225425" eaLnBrk="1" fontAlgn="auto" hangingPunct="1">
              <a:spcAft>
                <a:spcPts val="900"/>
              </a:spcAft>
              <a:buClr>
                <a:schemeClr val="accent1"/>
              </a:buClr>
              <a:buSzPct val="125000"/>
              <a:buFont typeface="Wingdings" charset="2"/>
              <a:buChar char="§"/>
              <a:defRPr/>
            </a:pPr>
            <a:r>
              <a:rPr lang="nl-NL" sz="1700" b="1" dirty="0">
                <a:ea typeface="+mn-ea"/>
              </a:rPr>
              <a:t>Projectomvang minimaal $ 30.000</a:t>
            </a:r>
            <a:endParaRPr lang="nl-NL" sz="1700" b="1" dirty="0">
              <a:solidFill>
                <a:schemeClr val="accent1">
                  <a:lumMod val="50000"/>
                </a:schemeClr>
              </a:solidFill>
              <a:ea typeface="+mn-ea"/>
            </a:endParaRPr>
          </a:p>
          <a:p>
            <a:pPr marL="339725" indent="-225425" eaLnBrk="1" fontAlgn="auto" hangingPunct="1">
              <a:spcAft>
                <a:spcPts val="900"/>
              </a:spcAft>
              <a:buClr>
                <a:schemeClr val="accent1"/>
              </a:buClr>
              <a:buSzPct val="125000"/>
              <a:buFont typeface="Wingdings" charset="2"/>
              <a:buChar char="§"/>
              <a:defRPr/>
            </a:pPr>
            <a:endParaRPr lang="nl-NL" sz="1700" b="1" dirty="0">
              <a:ea typeface="+mn-ea"/>
            </a:endParaRPr>
          </a:p>
          <a:p>
            <a:pPr marL="285750" indent="-285750" eaLnBrk="1" fontAlgn="auto" hangingPunct="1">
              <a:spcAft>
                <a:spcPts val="0"/>
              </a:spcAft>
              <a:buFont typeface="Arial" pitchFamily="34" charset="0"/>
              <a:buNone/>
              <a:defRPr/>
            </a:pPr>
            <a:endParaRPr lang="nl-NL" sz="1600" dirty="0">
              <a:ea typeface="+mn-ea"/>
            </a:endParaRPr>
          </a:p>
        </p:txBody>
      </p:sp>
      <p:sp>
        <p:nvSpPr>
          <p:cNvPr id="6" name="Gekromde PIJL-OMHOOG 5"/>
          <p:cNvSpPr/>
          <p:nvPr/>
        </p:nvSpPr>
        <p:spPr>
          <a:xfrm rot="16200000">
            <a:off x="6082284" y="2833116"/>
            <a:ext cx="623316" cy="44348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2000" fill="hold"/>
                                        <p:tgtEl>
                                          <p:spTgt spid="83970"/>
                                        </p:tgtEl>
                                        <p:attrNameLst>
                                          <p:attrName>ppt_x</p:attrName>
                                        </p:attrNameLst>
                                      </p:cBhvr>
                                      <p:tavLst>
                                        <p:tav tm="0">
                                          <p:val>
                                            <p:strVal val="1+#ppt_w/2"/>
                                          </p:val>
                                        </p:tav>
                                        <p:tav tm="100000">
                                          <p:val>
                                            <p:strVal val="#ppt_x"/>
                                          </p:val>
                                        </p:tav>
                                      </p:tavLst>
                                    </p:anim>
                                    <p:anim calcmode="lin" valueType="num">
                                      <p:cBhvr additive="base">
                                        <p:cTn id="8" dur="2000" fill="hold"/>
                                        <p:tgtEl>
                                          <p:spTgt spid="8397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2000" fill="hold"/>
                                        <p:tgtEl>
                                          <p:spTgt spid="6"/>
                                        </p:tgtEl>
                                        <p:attrNameLst>
                                          <p:attrName>ppt_x</p:attrName>
                                        </p:attrNameLst>
                                      </p:cBhvr>
                                      <p:tavLst>
                                        <p:tav tm="0">
                                          <p:val>
                                            <p:strVal val="#ppt_x"/>
                                          </p:val>
                                        </p:tav>
                                        <p:tav tm="100000">
                                          <p:val>
                                            <p:strVal val="#ppt_x"/>
                                          </p:val>
                                        </p:tav>
                                      </p:tavLst>
                                    </p:anim>
                                    <p:anim calcmode="lin" valueType="num">
                                      <p:cBhvr additive="base">
                                        <p:cTn id="43" dur="2000" fill="hold"/>
                                        <p:tgtEl>
                                          <p:spTgt spid="6"/>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b="1" dirty="0"/>
              <a:t>Voorbeelden van District </a:t>
            </a:r>
            <a:r>
              <a:rPr lang="nl-NL" sz="3200" b="1" dirty="0" err="1"/>
              <a:t>Grants</a:t>
            </a:r>
            <a:endParaRPr lang="nl-NL" sz="3200" b="1" dirty="0"/>
          </a:p>
        </p:txBody>
      </p:sp>
      <p:sp>
        <p:nvSpPr>
          <p:cNvPr id="5" name="Tijdelijke aanduiding voor inhoud 4"/>
          <p:cNvSpPr>
            <a:spLocks noGrp="1"/>
          </p:cNvSpPr>
          <p:nvPr>
            <p:ph idx="1"/>
          </p:nvPr>
        </p:nvSpPr>
        <p:spPr>
          <a:xfrm>
            <a:off x="457200" y="1219200"/>
            <a:ext cx="8458200" cy="4525963"/>
          </a:xfrm>
        </p:spPr>
        <p:txBody>
          <a:bodyPr/>
          <a:lstStyle/>
          <a:p>
            <a:pPr marL="457200" indent="-457200">
              <a:buFont typeface="+mj-lt"/>
              <a:buAutoNum type="arabicPeriod"/>
            </a:pPr>
            <a:r>
              <a:rPr lang="nl-NL" sz="2000" b="1" dirty="0"/>
              <a:t>uitgaansdag voor verpleeghuisbewoners</a:t>
            </a:r>
          </a:p>
          <a:p>
            <a:pPr marL="457200" indent="-457200">
              <a:buFont typeface="+mj-lt"/>
              <a:buAutoNum type="arabicPeriod"/>
            </a:pPr>
            <a:r>
              <a:rPr lang="nl-NL" sz="2000" b="1" dirty="0"/>
              <a:t>herbouw </a:t>
            </a:r>
            <a:r>
              <a:rPr lang="nl-NL" sz="2000" b="1" dirty="0" err="1"/>
              <a:t>Shree</a:t>
            </a:r>
            <a:r>
              <a:rPr lang="nl-NL" sz="2000" b="1" dirty="0"/>
              <a:t> </a:t>
            </a:r>
            <a:r>
              <a:rPr lang="nl-NL" sz="2000" b="1" dirty="0" err="1"/>
              <a:t>Dipendra</a:t>
            </a:r>
            <a:r>
              <a:rPr lang="nl-NL" sz="2000" b="1" dirty="0"/>
              <a:t> school </a:t>
            </a:r>
            <a:r>
              <a:rPr lang="nl-NL" sz="2000" b="1" dirty="0" err="1"/>
              <a:t>Dharan</a:t>
            </a:r>
            <a:r>
              <a:rPr lang="nl-NL" sz="2000" b="1" dirty="0"/>
              <a:t> Nepal</a:t>
            </a:r>
          </a:p>
          <a:p>
            <a:pPr marL="457200" indent="-457200">
              <a:buFont typeface="+mj-lt"/>
              <a:buAutoNum type="arabicPeriod"/>
            </a:pPr>
            <a:r>
              <a:rPr lang="nl-NL" sz="2000" b="1" dirty="0"/>
              <a:t>Fundering voor seniorenwoning bij kindertehuis in Nickerie, Suriname</a:t>
            </a:r>
          </a:p>
          <a:p>
            <a:pPr marL="457200" indent="-457200">
              <a:buFont typeface="+mj-lt"/>
              <a:buAutoNum type="arabicPeriod"/>
            </a:pPr>
            <a:r>
              <a:rPr lang="nl-NL" sz="2000" b="1" dirty="0"/>
              <a:t>Pro </a:t>
            </a:r>
            <a:r>
              <a:rPr lang="nl-NL" sz="2000" b="1" dirty="0" err="1"/>
              <a:t>Niño</a:t>
            </a:r>
            <a:r>
              <a:rPr lang="nl-NL" sz="2000" b="1" dirty="0"/>
              <a:t> Guatemala - </a:t>
            </a:r>
            <a:r>
              <a:rPr lang="nl-NL" sz="2000" b="1" dirty="0" err="1"/>
              <a:t>Community</a:t>
            </a:r>
            <a:r>
              <a:rPr lang="nl-NL" sz="2000" b="1" dirty="0"/>
              <a:t> </a:t>
            </a:r>
            <a:r>
              <a:rPr lang="nl-NL" sz="2000" b="1" dirty="0" err="1"/>
              <a:t>Development</a:t>
            </a:r>
            <a:endParaRPr lang="nl-NL" sz="2000" b="1" dirty="0"/>
          </a:p>
          <a:p>
            <a:pPr marL="457200" indent="-457200">
              <a:buFont typeface="+mj-lt"/>
              <a:buAutoNum type="arabicPeriod"/>
            </a:pPr>
            <a:r>
              <a:rPr lang="nl-NL" sz="2000" b="1" dirty="0"/>
              <a:t>herstel Iepenlaan bij De </a:t>
            </a:r>
            <a:r>
              <a:rPr lang="nl-NL" sz="2000" b="1" dirty="0" err="1"/>
              <a:t>Mariënhof</a:t>
            </a:r>
            <a:endParaRPr lang="nl-NL" sz="2000" b="1" dirty="0"/>
          </a:p>
          <a:p>
            <a:pPr marL="457200" indent="-457200">
              <a:buFont typeface="+mj-lt"/>
              <a:buAutoNum type="arabicPeriod"/>
            </a:pPr>
            <a:r>
              <a:rPr lang="nl-NL" sz="2000" b="1" dirty="0"/>
              <a:t>kerstdiner Voedselbank</a:t>
            </a:r>
          </a:p>
          <a:p>
            <a:pPr marL="457200" indent="-457200">
              <a:buFont typeface="+mj-lt"/>
              <a:buAutoNum type="arabicPeriod"/>
            </a:pPr>
            <a:r>
              <a:rPr lang="nl-NL" sz="2000" b="1" dirty="0"/>
              <a:t>aanplant Historische Kruidentuin en unieke bomen</a:t>
            </a:r>
          </a:p>
          <a:p>
            <a:pPr marL="457200" indent="-457200">
              <a:buFont typeface="+mj-lt"/>
              <a:buAutoNum type="arabicPeriod"/>
            </a:pPr>
            <a:r>
              <a:rPr lang="nl-NL" sz="2000" b="1" dirty="0" err="1"/>
              <a:t>SpreekSmakelijk</a:t>
            </a:r>
            <a:r>
              <a:rPr lang="nl-NL" sz="2000" b="1" dirty="0"/>
              <a:t> (maaltijd bereiden en serveren aan financieel zwakke en/of eenzame medemensen)</a:t>
            </a:r>
          </a:p>
          <a:p>
            <a:pPr marL="457200" indent="-457200">
              <a:buFont typeface="+mj-lt"/>
              <a:buAutoNum type="arabicPeriod"/>
            </a:pPr>
            <a:r>
              <a:rPr lang="nl-NL" sz="2000" b="1" dirty="0"/>
              <a:t>Sinterklaas cadeautjes rondbrengen bij kinderen uit gezinnen behorende tot de minima</a:t>
            </a:r>
          </a:p>
          <a:p>
            <a:pPr marL="457200" indent="-457200">
              <a:buFont typeface="+mj-lt"/>
              <a:buAutoNum type="arabicPeriod"/>
            </a:pPr>
            <a:r>
              <a:rPr lang="nl-NL" sz="2000" b="1" dirty="0"/>
              <a:t>zeilavontuur voor  vrijwilligers </a:t>
            </a:r>
            <a:r>
              <a:rPr lang="nl-NL" sz="2000" b="1" dirty="0" err="1"/>
              <a:t>Clarahofje</a:t>
            </a:r>
            <a:endParaRPr lang="nl-NL" sz="1600" b="1" dirty="0">
              <a:latin typeface="Georgia" pitchFamily="18" charset="0"/>
              <a:cs typeface="Arial" pitchFamily="34" charset="0"/>
            </a:endParaRPr>
          </a:p>
          <a:p>
            <a:pPr>
              <a:buFont typeface="+mj-lt"/>
              <a:buAutoNum type="arabicPeriod"/>
            </a:pPr>
            <a:endParaRPr lang="nl-NL" sz="1600" b="1" dirty="0">
              <a:latin typeface="Georgia" pitchFamily="18" charset="0"/>
              <a:cs typeface="Arial" pitchFamily="34" charset="0"/>
            </a:endParaRPr>
          </a:p>
          <a:p>
            <a:pPr>
              <a:buNone/>
            </a:pPr>
            <a:endParaRPr lang="en-US" sz="1600" b="1" dirty="0">
              <a:latin typeface="Georgia"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2"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000"/>
                            </p:stCondLst>
                            <p:childTnLst>
                              <p:par>
                                <p:cTn id="30" presetID="2" presetClass="entr" presetSubtype="4"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3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0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3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3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30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3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6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3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9000"/>
                            </p:stCondLst>
                            <p:childTnLst>
                              <p:par>
                                <p:cTn id="55" presetID="2" presetClass="entr" presetSubtype="4" fill="hold" grpId="0" nodeType="after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3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3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b="1" dirty="0"/>
              <a:t>Voorbeelden van Global </a:t>
            </a:r>
            <a:r>
              <a:rPr lang="nl-NL" sz="3200" b="1" dirty="0" err="1"/>
              <a:t>Grants</a:t>
            </a:r>
            <a:endParaRPr lang="nl-NL" sz="3200" b="1" dirty="0"/>
          </a:p>
        </p:txBody>
      </p:sp>
      <p:pic>
        <p:nvPicPr>
          <p:cNvPr id="1026" name="Picture 2"/>
          <p:cNvPicPr>
            <a:picLocks noGrp="1" noChangeAspect="1" noChangeArrowheads="1"/>
          </p:cNvPicPr>
          <p:nvPr>
            <p:ph idx="1"/>
          </p:nvPr>
        </p:nvPicPr>
        <p:blipFill>
          <a:blip r:embed="rId3"/>
          <a:srcRect/>
          <a:stretch/>
        </p:blipFill>
        <p:spPr bwMode="auto">
          <a:xfrm>
            <a:off x="744178" y="3962400"/>
            <a:ext cx="2250843" cy="1682299"/>
          </a:xfrm>
          <a:prstGeom prst="rect">
            <a:avLst/>
          </a:prstGeom>
          <a:noFill/>
          <a:ln w="9525">
            <a:noFill/>
            <a:miter lim="800000"/>
            <a:headEnd/>
            <a:tailEnd/>
          </a:ln>
        </p:spPr>
      </p:pic>
      <p:sp>
        <p:nvSpPr>
          <p:cNvPr id="6" name="Rechthoek 5"/>
          <p:cNvSpPr/>
          <p:nvPr/>
        </p:nvSpPr>
        <p:spPr>
          <a:xfrm>
            <a:off x="3352800" y="4419600"/>
            <a:ext cx="5791200" cy="1200329"/>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eigen club: $</a:t>
            </a:r>
            <a:r>
              <a:rPr lang="nl-NL" sz="1800" b="1" dirty="0">
                <a:solidFill>
                  <a:srgbClr val="58585A"/>
                </a:solidFill>
                <a:latin typeface="Georgia" pitchFamily="18" charset="0"/>
              </a:rPr>
              <a:t> 56.550</a:t>
            </a:r>
          </a:p>
          <a:p>
            <a:r>
              <a:rPr lang="nl-NL" sz="1800" b="1" dirty="0">
                <a:solidFill>
                  <a:srgbClr val="58585A"/>
                </a:solidFill>
                <a:latin typeface="Georgia" pitchFamily="18" charset="0"/>
              </a:rPr>
              <a:t>bijdrage district (DDF): $ 20.000</a:t>
            </a:r>
          </a:p>
          <a:p>
            <a:r>
              <a:rPr lang="nl-NL" sz="1800" b="1" dirty="0">
                <a:solidFill>
                  <a:srgbClr val="58585A"/>
                </a:solidFill>
                <a:latin typeface="Georgia" pitchFamily="18" charset="0"/>
              </a:rPr>
              <a:t>Global Grant: $ 48.275</a:t>
            </a:r>
          </a:p>
          <a:p>
            <a:r>
              <a:rPr lang="nl-NL" sz="1800" b="1" dirty="0">
                <a:solidFill>
                  <a:srgbClr val="58585A"/>
                </a:solidFill>
                <a:latin typeface="Georgia" pitchFamily="18" charset="0"/>
              </a:rPr>
              <a:t>totale projectkosten: $ 124.825</a:t>
            </a:r>
            <a:endParaRPr lang="en-US" sz="1800" b="1" dirty="0">
              <a:solidFill>
                <a:srgbClr val="58585A"/>
              </a:solidFill>
              <a:latin typeface="Georgia" pitchFamily="18" charset="0"/>
            </a:endParaRPr>
          </a:p>
        </p:txBody>
      </p:sp>
      <p:pic>
        <p:nvPicPr>
          <p:cNvPr id="1028" name="Picture 4"/>
          <p:cNvPicPr>
            <a:picLocks noChangeAspect="1" noChangeArrowheads="1"/>
          </p:cNvPicPr>
          <p:nvPr/>
        </p:nvPicPr>
        <p:blipFill>
          <a:blip r:embed="rId4"/>
          <a:srcRect/>
          <a:stretch/>
        </p:blipFill>
        <p:spPr bwMode="auto">
          <a:xfrm>
            <a:off x="1086270" y="1371601"/>
            <a:ext cx="1414260" cy="1955520"/>
          </a:xfrm>
          <a:prstGeom prst="rect">
            <a:avLst/>
          </a:prstGeom>
          <a:noFill/>
        </p:spPr>
      </p:pic>
      <p:sp>
        <p:nvSpPr>
          <p:cNvPr id="10" name="Rechthoek 9"/>
          <p:cNvSpPr/>
          <p:nvPr/>
        </p:nvSpPr>
        <p:spPr>
          <a:xfrm>
            <a:off x="3352800" y="3886200"/>
            <a:ext cx="5041765" cy="461665"/>
          </a:xfrm>
          <a:prstGeom prst="rect">
            <a:avLst/>
          </a:prstGeom>
        </p:spPr>
        <p:txBody>
          <a:bodyPr wrap="none">
            <a:spAutoFit/>
          </a:bodyPr>
          <a:lstStyle/>
          <a:p>
            <a:r>
              <a:rPr lang="en-US" b="1" dirty="0">
                <a:solidFill>
                  <a:srgbClr val="58585A"/>
                </a:solidFill>
                <a:latin typeface="Georgia" pitchFamily="18" charset="0"/>
              </a:rPr>
              <a:t>Water filters in Ethiopia </a:t>
            </a:r>
            <a:r>
              <a:rPr lang="en-US" b="1" dirty="0" err="1">
                <a:solidFill>
                  <a:srgbClr val="58585A"/>
                </a:solidFill>
                <a:latin typeface="Georgia" pitchFamily="18" charset="0"/>
              </a:rPr>
              <a:t>deel</a:t>
            </a:r>
            <a:r>
              <a:rPr lang="en-US" b="1" dirty="0">
                <a:solidFill>
                  <a:srgbClr val="58585A"/>
                </a:solidFill>
                <a:latin typeface="Georgia" pitchFamily="18" charset="0"/>
              </a:rPr>
              <a:t> 2</a:t>
            </a:r>
          </a:p>
        </p:txBody>
      </p:sp>
      <p:sp>
        <p:nvSpPr>
          <p:cNvPr id="11" name="Rechthoek 10">
            <a:extLst>
              <a:ext uri="{FF2B5EF4-FFF2-40B4-BE49-F238E27FC236}">
                <a16:creationId xmlns:a16="http://schemas.microsoft.com/office/drawing/2014/main" id="{C0C62D57-B57F-4064-916D-D2645C3C49DE}"/>
              </a:ext>
            </a:extLst>
          </p:cNvPr>
          <p:cNvSpPr/>
          <p:nvPr/>
        </p:nvSpPr>
        <p:spPr>
          <a:xfrm>
            <a:off x="3276600" y="1451431"/>
            <a:ext cx="5078634" cy="461665"/>
          </a:xfrm>
          <a:prstGeom prst="rect">
            <a:avLst/>
          </a:prstGeom>
        </p:spPr>
        <p:txBody>
          <a:bodyPr wrap="none">
            <a:spAutoFit/>
          </a:bodyPr>
          <a:lstStyle/>
          <a:p>
            <a:r>
              <a:rPr lang="en-US" b="1" dirty="0">
                <a:solidFill>
                  <a:srgbClr val="58585A"/>
                </a:solidFill>
                <a:latin typeface="Georgia" pitchFamily="18" charset="0"/>
              </a:rPr>
              <a:t>Water filters in Ethiopia </a:t>
            </a:r>
            <a:r>
              <a:rPr lang="en-US" b="1" dirty="0" err="1">
                <a:solidFill>
                  <a:srgbClr val="58585A"/>
                </a:solidFill>
                <a:latin typeface="Georgia" pitchFamily="18" charset="0"/>
              </a:rPr>
              <a:t>deel</a:t>
            </a:r>
            <a:r>
              <a:rPr lang="en-US" b="1" dirty="0">
                <a:solidFill>
                  <a:srgbClr val="58585A"/>
                </a:solidFill>
                <a:latin typeface="Georgia" pitchFamily="18" charset="0"/>
              </a:rPr>
              <a:t> 1 </a:t>
            </a:r>
          </a:p>
        </p:txBody>
      </p:sp>
      <p:sp>
        <p:nvSpPr>
          <p:cNvPr id="12" name="Rechthoek 11">
            <a:extLst>
              <a:ext uri="{FF2B5EF4-FFF2-40B4-BE49-F238E27FC236}">
                <a16:creationId xmlns:a16="http://schemas.microsoft.com/office/drawing/2014/main" id="{BF51616C-9F23-4B1E-9567-65137058DA0F}"/>
              </a:ext>
            </a:extLst>
          </p:cNvPr>
          <p:cNvSpPr/>
          <p:nvPr/>
        </p:nvSpPr>
        <p:spPr>
          <a:xfrm>
            <a:off x="3276600" y="2097374"/>
            <a:ext cx="5791200" cy="1200329"/>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a:t>
            </a:r>
            <a:r>
              <a:rPr lang="en-US" sz="1800" b="1" dirty="0" err="1">
                <a:solidFill>
                  <a:srgbClr val="58585A"/>
                </a:solidFill>
                <a:latin typeface="Georgia" pitchFamily="18" charset="0"/>
              </a:rPr>
              <a:t>eigen</a:t>
            </a:r>
            <a:r>
              <a:rPr lang="en-US" sz="1800" b="1" dirty="0">
                <a:solidFill>
                  <a:srgbClr val="58585A"/>
                </a:solidFill>
                <a:latin typeface="Georgia" pitchFamily="18" charset="0"/>
              </a:rPr>
              <a:t> club: $</a:t>
            </a:r>
            <a:r>
              <a:rPr lang="nl-NL" sz="1800" b="1" dirty="0">
                <a:solidFill>
                  <a:srgbClr val="58585A"/>
                </a:solidFill>
                <a:latin typeface="Georgia" pitchFamily="18" charset="0"/>
              </a:rPr>
              <a:t>42.725</a:t>
            </a:r>
          </a:p>
          <a:p>
            <a:r>
              <a:rPr lang="nl-NL" sz="1800" b="1" dirty="0">
                <a:solidFill>
                  <a:srgbClr val="58585A"/>
                </a:solidFill>
                <a:latin typeface="Georgia" pitchFamily="18" charset="0"/>
              </a:rPr>
              <a:t>bijdrage district (DDF): $ 22.300</a:t>
            </a:r>
          </a:p>
          <a:p>
            <a:r>
              <a:rPr lang="nl-NL" sz="1800" b="1" dirty="0">
                <a:solidFill>
                  <a:srgbClr val="58585A"/>
                </a:solidFill>
                <a:latin typeface="Georgia" pitchFamily="18" charset="0"/>
              </a:rPr>
              <a:t>Global </a:t>
            </a:r>
            <a:r>
              <a:rPr lang="nl-NL" sz="1800" b="1" dirty="0" err="1">
                <a:solidFill>
                  <a:srgbClr val="58585A"/>
                </a:solidFill>
                <a:latin typeface="Georgia" pitchFamily="18" charset="0"/>
              </a:rPr>
              <a:t>Grant</a:t>
            </a:r>
            <a:r>
              <a:rPr lang="nl-NL" sz="1800" b="1" dirty="0">
                <a:solidFill>
                  <a:srgbClr val="58585A"/>
                </a:solidFill>
                <a:latin typeface="Georgia" pitchFamily="18" charset="0"/>
              </a:rPr>
              <a:t>: $ 50.138</a:t>
            </a:r>
          </a:p>
          <a:p>
            <a:r>
              <a:rPr lang="nl-NL" sz="1800" b="1" dirty="0">
                <a:solidFill>
                  <a:srgbClr val="58585A"/>
                </a:solidFill>
                <a:latin typeface="Georgia" pitchFamily="18" charset="0"/>
              </a:rPr>
              <a:t>totale projectkosten: $ 128.113</a:t>
            </a:r>
            <a:endParaRPr lang="en-US" sz="1800" b="1" dirty="0">
              <a:solidFill>
                <a:srgbClr val="58585A"/>
              </a:solidFill>
              <a:latin typeface="Georgia" pitchFamily="18" charset="0"/>
            </a:endParaRPr>
          </a:p>
        </p:txBody>
      </p:sp>
    </p:spTree>
    <p:extLst>
      <p:ext uri="{BB962C8B-B14F-4D97-AF65-F5344CB8AC3E}">
        <p14:creationId xmlns:p14="http://schemas.microsoft.com/office/powerpoint/2010/main" val="34869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2000" fill="hold"/>
                                        <p:tgtEl>
                                          <p:spTgt spid="1028"/>
                                        </p:tgtEl>
                                        <p:attrNameLst>
                                          <p:attrName>ppt_x</p:attrName>
                                        </p:attrNameLst>
                                      </p:cBhvr>
                                      <p:tavLst>
                                        <p:tav tm="0">
                                          <p:val>
                                            <p:strVal val="#ppt_x"/>
                                          </p:val>
                                        </p:tav>
                                        <p:tav tm="100000">
                                          <p:val>
                                            <p:strVal val="#ppt_x"/>
                                          </p:val>
                                        </p:tav>
                                      </p:tavLst>
                                    </p:anim>
                                    <p:anim calcmode="lin" valueType="num">
                                      <p:cBhvr additive="base">
                                        <p:cTn id="13" dur="20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2000" fill="hold"/>
                                        <p:tgtEl>
                                          <p:spTgt spid="1026"/>
                                        </p:tgtEl>
                                        <p:attrNameLst>
                                          <p:attrName>ppt_x</p:attrName>
                                        </p:attrNameLst>
                                      </p:cBhvr>
                                      <p:tavLst>
                                        <p:tav tm="0">
                                          <p:val>
                                            <p:strVal val="#ppt_x"/>
                                          </p:val>
                                        </p:tav>
                                        <p:tav tm="100000">
                                          <p:val>
                                            <p:strVal val="#ppt_x"/>
                                          </p:val>
                                        </p:tav>
                                      </p:tavLst>
                                    </p:anim>
                                    <p:anim calcmode="lin" valueType="num">
                                      <p:cBhvr additive="base">
                                        <p:cTn id="18" dur="2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ppt_x"/>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0" fill="hold"/>
                                        <p:tgtEl>
                                          <p:spTgt spid="6"/>
                                        </p:tgtEl>
                                        <p:attrNameLst>
                                          <p:attrName>ppt_x</p:attrName>
                                        </p:attrNameLst>
                                      </p:cBhvr>
                                      <p:tavLst>
                                        <p:tav tm="0">
                                          <p:val>
                                            <p:strVal val="#ppt_x"/>
                                          </p:val>
                                        </p:tav>
                                        <p:tav tm="100000">
                                          <p:val>
                                            <p:strVal val="#ppt_x"/>
                                          </p:val>
                                        </p:tav>
                                      </p:tavLst>
                                    </p:anim>
                                    <p:anim calcmode="lin" valueType="num">
                                      <p:cBhvr additive="base">
                                        <p:cTn id="3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b="1" dirty="0"/>
              <a:t>Voorbeelden van Global </a:t>
            </a:r>
            <a:r>
              <a:rPr lang="nl-NL" sz="3200" b="1" dirty="0" err="1"/>
              <a:t>Grants</a:t>
            </a:r>
            <a:endParaRPr lang="nl-NL" sz="3200" b="1" dirty="0"/>
          </a:p>
        </p:txBody>
      </p:sp>
      <p:pic>
        <p:nvPicPr>
          <p:cNvPr id="1026" name="Picture 2"/>
          <p:cNvPicPr>
            <a:picLocks noGrp="1" noChangeAspect="1" noChangeArrowheads="1"/>
          </p:cNvPicPr>
          <p:nvPr>
            <p:ph idx="1"/>
          </p:nvPr>
        </p:nvPicPr>
        <p:blipFill>
          <a:blip r:embed="rId3"/>
          <a:srcRect/>
          <a:stretch/>
        </p:blipFill>
        <p:spPr bwMode="auto">
          <a:xfrm>
            <a:off x="609600" y="4037553"/>
            <a:ext cx="2520000" cy="1531992"/>
          </a:xfrm>
          <a:prstGeom prst="rect">
            <a:avLst/>
          </a:prstGeom>
          <a:noFill/>
          <a:ln w="9525">
            <a:noFill/>
            <a:miter lim="800000"/>
            <a:headEnd/>
            <a:tailEnd/>
          </a:ln>
        </p:spPr>
      </p:pic>
      <p:sp>
        <p:nvSpPr>
          <p:cNvPr id="6" name="Rechthoek 5"/>
          <p:cNvSpPr/>
          <p:nvPr/>
        </p:nvSpPr>
        <p:spPr>
          <a:xfrm>
            <a:off x="3368040" y="5052477"/>
            <a:ext cx="5791200" cy="1477328"/>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clubs: $</a:t>
            </a:r>
            <a:r>
              <a:rPr lang="nl-NL" sz="1800" b="1" dirty="0">
                <a:solidFill>
                  <a:srgbClr val="58585A"/>
                </a:solidFill>
                <a:latin typeface="Georgia" pitchFamily="18" charset="0"/>
              </a:rPr>
              <a:t> 16.288</a:t>
            </a:r>
          </a:p>
          <a:p>
            <a:r>
              <a:rPr lang="nl-NL" sz="1800" b="1" dirty="0">
                <a:solidFill>
                  <a:srgbClr val="58585A"/>
                </a:solidFill>
                <a:latin typeface="Georgia" pitchFamily="18" charset="0"/>
              </a:rPr>
              <a:t>bijdrage district (DDF): $ 4.017</a:t>
            </a:r>
          </a:p>
          <a:p>
            <a:r>
              <a:rPr lang="nl-NL" sz="1800" b="1" dirty="0">
                <a:solidFill>
                  <a:srgbClr val="58585A"/>
                </a:solidFill>
                <a:latin typeface="Georgia" pitchFamily="18" charset="0"/>
              </a:rPr>
              <a:t>Global Grant: $ 28.372</a:t>
            </a:r>
          </a:p>
          <a:p>
            <a:r>
              <a:rPr lang="nl-NL" sz="1800" b="1" dirty="0">
                <a:solidFill>
                  <a:srgbClr val="58585A"/>
                </a:solidFill>
                <a:latin typeface="Georgia" pitchFamily="18" charset="0"/>
              </a:rPr>
              <a:t>diverse donaties: $ 17.324</a:t>
            </a:r>
          </a:p>
          <a:p>
            <a:r>
              <a:rPr lang="nl-NL" sz="1800" b="1" dirty="0">
                <a:solidFill>
                  <a:srgbClr val="58585A"/>
                </a:solidFill>
                <a:latin typeface="Georgia" pitchFamily="18" charset="0"/>
              </a:rPr>
              <a:t>totale projectkosten: $ 66.001</a:t>
            </a:r>
            <a:endParaRPr lang="en-US" sz="1800" b="1" dirty="0">
              <a:solidFill>
                <a:srgbClr val="58585A"/>
              </a:solidFill>
              <a:latin typeface="Georgia" pitchFamily="18" charset="0"/>
            </a:endParaRPr>
          </a:p>
        </p:txBody>
      </p:sp>
      <p:pic>
        <p:nvPicPr>
          <p:cNvPr id="1028" name="Picture 4" descr="C:\Users\Eigenaar\Pictures\1 foto's voor website D 1610\TRF\autoclaaf.png"/>
          <p:cNvPicPr>
            <a:picLocks noChangeAspect="1" noChangeArrowheads="1"/>
          </p:cNvPicPr>
          <p:nvPr/>
        </p:nvPicPr>
        <p:blipFill>
          <a:blip r:embed="rId4"/>
          <a:srcRect/>
          <a:stretch>
            <a:fillRect/>
          </a:stretch>
        </p:blipFill>
        <p:spPr bwMode="auto">
          <a:xfrm>
            <a:off x="533400" y="1371601"/>
            <a:ext cx="2520000" cy="1955520"/>
          </a:xfrm>
          <a:prstGeom prst="rect">
            <a:avLst/>
          </a:prstGeom>
          <a:noFill/>
        </p:spPr>
      </p:pic>
      <p:sp>
        <p:nvSpPr>
          <p:cNvPr id="8" name="Rechthoek 7"/>
          <p:cNvSpPr/>
          <p:nvPr/>
        </p:nvSpPr>
        <p:spPr>
          <a:xfrm>
            <a:off x="3276600" y="2133600"/>
            <a:ext cx="4419600" cy="1477328"/>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a:t>
            </a:r>
            <a:r>
              <a:rPr lang="en-US" sz="1800" b="1" dirty="0" err="1">
                <a:solidFill>
                  <a:srgbClr val="58585A"/>
                </a:solidFill>
                <a:latin typeface="Georgia" pitchFamily="18" charset="0"/>
              </a:rPr>
              <a:t>eigen</a:t>
            </a:r>
            <a:r>
              <a:rPr lang="en-US" sz="1800" b="1" dirty="0">
                <a:solidFill>
                  <a:srgbClr val="58585A"/>
                </a:solidFill>
                <a:latin typeface="Georgia" pitchFamily="18" charset="0"/>
              </a:rPr>
              <a:t> club: $ </a:t>
            </a:r>
            <a:r>
              <a:rPr lang="nl-NL" sz="1800" b="1" dirty="0">
                <a:solidFill>
                  <a:srgbClr val="58585A"/>
                </a:solidFill>
                <a:latin typeface="Georgia" pitchFamily="18" charset="0"/>
              </a:rPr>
              <a:t>26.090</a:t>
            </a:r>
          </a:p>
          <a:p>
            <a:r>
              <a:rPr lang="nl-NL" sz="1800" b="1" dirty="0">
                <a:solidFill>
                  <a:srgbClr val="58585A"/>
                </a:solidFill>
                <a:latin typeface="Georgia" pitchFamily="18" charset="0"/>
              </a:rPr>
              <a:t>bijdrage district (DDF): $ 3.205</a:t>
            </a:r>
          </a:p>
          <a:p>
            <a:r>
              <a:rPr lang="nl-NL" sz="1800" b="1" dirty="0">
                <a:solidFill>
                  <a:srgbClr val="58585A"/>
                </a:solidFill>
                <a:latin typeface="Georgia" pitchFamily="18" charset="0"/>
              </a:rPr>
              <a:t>Global Grant: $ 35.468</a:t>
            </a:r>
          </a:p>
          <a:p>
            <a:r>
              <a:rPr lang="nl-NL" sz="1800" b="1" dirty="0">
                <a:solidFill>
                  <a:srgbClr val="58585A"/>
                </a:solidFill>
                <a:latin typeface="Georgia" pitchFamily="18" charset="0"/>
              </a:rPr>
              <a:t>diverse donaties: $ 40.500</a:t>
            </a:r>
          </a:p>
          <a:p>
            <a:r>
              <a:rPr lang="nl-NL" sz="1800" b="1" dirty="0">
                <a:solidFill>
                  <a:srgbClr val="58585A"/>
                </a:solidFill>
                <a:latin typeface="Georgia" pitchFamily="18" charset="0"/>
              </a:rPr>
              <a:t>totale projectkosten: $105.263</a:t>
            </a:r>
            <a:endParaRPr lang="en-US" sz="1800" b="1" dirty="0">
              <a:solidFill>
                <a:srgbClr val="58585A"/>
              </a:solidFill>
              <a:latin typeface="Georgia" pitchFamily="18" charset="0"/>
            </a:endParaRPr>
          </a:p>
        </p:txBody>
      </p:sp>
      <p:sp>
        <p:nvSpPr>
          <p:cNvPr id="9" name="Rechthoek 8"/>
          <p:cNvSpPr/>
          <p:nvPr/>
        </p:nvSpPr>
        <p:spPr>
          <a:xfrm>
            <a:off x="3276600" y="1219200"/>
            <a:ext cx="5562600" cy="830997"/>
          </a:xfrm>
          <a:prstGeom prst="rect">
            <a:avLst/>
          </a:prstGeom>
        </p:spPr>
        <p:txBody>
          <a:bodyPr wrap="square">
            <a:spAutoFit/>
          </a:bodyPr>
          <a:lstStyle/>
          <a:p>
            <a:r>
              <a:rPr lang="en-US" b="1" dirty="0">
                <a:solidFill>
                  <a:srgbClr val="58585A"/>
                </a:solidFill>
                <a:latin typeface="Georgia" pitchFamily="18" charset="0"/>
              </a:rPr>
              <a:t>Autoclaves for Children’s Medical Centre in </a:t>
            </a:r>
            <a:r>
              <a:rPr lang="en-US" b="1" dirty="0" err="1">
                <a:solidFill>
                  <a:srgbClr val="58585A"/>
                </a:solidFill>
                <a:latin typeface="Georgia" pitchFamily="18" charset="0"/>
              </a:rPr>
              <a:t>Lviv</a:t>
            </a:r>
            <a:r>
              <a:rPr lang="en-US" b="1" dirty="0">
                <a:solidFill>
                  <a:srgbClr val="58585A"/>
                </a:solidFill>
                <a:latin typeface="Georgia" pitchFamily="18" charset="0"/>
              </a:rPr>
              <a:t>, Ukraine</a:t>
            </a:r>
          </a:p>
        </p:txBody>
      </p:sp>
      <p:sp>
        <p:nvSpPr>
          <p:cNvPr id="10" name="Rechthoek 9"/>
          <p:cNvSpPr/>
          <p:nvPr/>
        </p:nvSpPr>
        <p:spPr>
          <a:xfrm>
            <a:off x="3352800" y="3852148"/>
            <a:ext cx="5486400" cy="1200329"/>
          </a:xfrm>
          <a:prstGeom prst="rect">
            <a:avLst/>
          </a:prstGeom>
        </p:spPr>
        <p:txBody>
          <a:bodyPr wrap="square">
            <a:spAutoFit/>
          </a:bodyPr>
          <a:lstStyle/>
          <a:p>
            <a:r>
              <a:rPr lang="en-US" b="1" dirty="0">
                <a:solidFill>
                  <a:srgbClr val="58585A"/>
                </a:solidFill>
                <a:latin typeface="Georgia" pitchFamily="18" charset="0"/>
              </a:rPr>
              <a:t>Connect with your future: Alternatives to violence for youth in Bogotá’s peripheries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2000" fill="hold"/>
                                        <p:tgtEl>
                                          <p:spTgt spid="1028"/>
                                        </p:tgtEl>
                                        <p:attrNameLst>
                                          <p:attrName>ppt_x</p:attrName>
                                        </p:attrNameLst>
                                      </p:cBhvr>
                                      <p:tavLst>
                                        <p:tav tm="0">
                                          <p:val>
                                            <p:strVal val="#ppt_x"/>
                                          </p:val>
                                        </p:tav>
                                        <p:tav tm="100000">
                                          <p:val>
                                            <p:strVal val="#ppt_x"/>
                                          </p:val>
                                        </p:tav>
                                      </p:tavLst>
                                    </p:anim>
                                    <p:anim calcmode="lin" valueType="num">
                                      <p:cBhvr additive="base">
                                        <p:cTn id="13" dur="20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2000" fill="hold"/>
                                        <p:tgtEl>
                                          <p:spTgt spid="1026"/>
                                        </p:tgtEl>
                                        <p:attrNameLst>
                                          <p:attrName>ppt_x</p:attrName>
                                        </p:attrNameLst>
                                      </p:cBhvr>
                                      <p:tavLst>
                                        <p:tav tm="0">
                                          <p:val>
                                            <p:strVal val="#ppt_x"/>
                                          </p:val>
                                        </p:tav>
                                        <p:tav tm="100000">
                                          <p:val>
                                            <p:strVal val="#ppt_x"/>
                                          </p:val>
                                        </p:tav>
                                      </p:tavLst>
                                    </p:anim>
                                    <p:anim calcmode="lin" valueType="num">
                                      <p:cBhvr additive="base">
                                        <p:cTn id="18" dur="2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0" fill="hold"/>
                                        <p:tgtEl>
                                          <p:spTgt spid="6"/>
                                        </p:tgtEl>
                                        <p:attrNameLst>
                                          <p:attrName>ppt_x</p:attrName>
                                        </p:attrNameLst>
                                      </p:cBhvr>
                                      <p:tavLst>
                                        <p:tav tm="0">
                                          <p:val>
                                            <p:strVal val="#ppt_x"/>
                                          </p:val>
                                        </p:tav>
                                        <p:tav tm="100000">
                                          <p:val>
                                            <p:strVal val="#ppt_x"/>
                                          </p:val>
                                        </p:tav>
                                      </p:tavLst>
                                    </p:anim>
                                    <p:anim calcmode="lin" valueType="num">
                                      <p:cBhvr additive="base">
                                        <p:cTn id="3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b="1" dirty="0"/>
              <a:t>Voorbeelden van Global </a:t>
            </a:r>
            <a:r>
              <a:rPr lang="nl-NL" sz="3200" b="1" dirty="0" err="1"/>
              <a:t>Grants</a:t>
            </a:r>
            <a:endParaRPr lang="nl-NL" sz="3200" b="1" dirty="0"/>
          </a:p>
        </p:txBody>
      </p:sp>
      <p:sp>
        <p:nvSpPr>
          <p:cNvPr id="6" name="Rechthoek 5"/>
          <p:cNvSpPr/>
          <p:nvPr/>
        </p:nvSpPr>
        <p:spPr>
          <a:xfrm>
            <a:off x="3352800" y="5029200"/>
            <a:ext cx="5791200" cy="1200329"/>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a:t>
            </a:r>
            <a:r>
              <a:rPr lang="en-US" sz="1800" b="1" dirty="0" err="1">
                <a:solidFill>
                  <a:srgbClr val="58585A"/>
                </a:solidFill>
                <a:latin typeface="Georgia" pitchFamily="18" charset="0"/>
              </a:rPr>
              <a:t>eigen</a:t>
            </a:r>
            <a:r>
              <a:rPr lang="en-US" sz="1800" b="1" dirty="0">
                <a:solidFill>
                  <a:srgbClr val="58585A"/>
                </a:solidFill>
                <a:latin typeface="Georgia" pitchFamily="18" charset="0"/>
              </a:rPr>
              <a:t> club: $ </a:t>
            </a:r>
            <a:r>
              <a:rPr lang="en-US" sz="1800" b="1" dirty="0">
                <a:solidFill>
                  <a:srgbClr val="58585A"/>
                </a:solidFill>
                <a:highlight>
                  <a:srgbClr val="FFFF00"/>
                </a:highlight>
                <a:latin typeface="Georgia" pitchFamily="18" charset="0"/>
              </a:rPr>
              <a:t>&lt;clubs </a:t>
            </a:r>
            <a:r>
              <a:rPr lang="en-US" sz="1800" b="1" dirty="0" err="1">
                <a:solidFill>
                  <a:srgbClr val="58585A"/>
                </a:solidFill>
                <a:highlight>
                  <a:srgbClr val="FFFF00"/>
                </a:highlight>
                <a:latin typeface="Georgia" pitchFamily="18" charset="0"/>
              </a:rPr>
              <a:t>gezocht</a:t>
            </a:r>
            <a:r>
              <a:rPr lang="en-US" sz="1800" b="1" dirty="0">
                <a:solidFill>
                  <a:srgbClr val="58585A"/>
                </a:solidFill>
                <a:highlight>
                  <a:srgbClr val="FFFF00"/>
                </a:highlight>
                <a:latin typeface="Georgia" pitchFamily="18" charset="0"/>
              </a:rPr>
              <a:t>&gt;</a:t>
            </a:r>
          </a:p>
          <a:p>
            <a:r>
              <a:rPr lang="nl-NL" sz="1800" b="1" dirty="0">
                <a:solidFill>
                  <a:srgbClr val="58585A"/>
                </a:solidFill>
                <a:latin typeface="Georgia" pitchFamily="18" charset="0"/>
              </a:rPr>
              <a:t>bijdrage district (DDF): $ 10.000</a:t>
            </a:r>
          </a:p>
          <a:p>
            <a:r>
              <a:rPr lang="nl-NL" sz="1800" b="1" dirty="0">
                <a:solidFill>
                  <a:srgbClr val="58585A"/>
                </a:solidFill>
                <a:latin typeface="Georgia" pitchFamily="18" charset="0"/>
              </a:rPr>
              <a:t>Global Grant: $ 12.500</a:t>
            </a:r>
          </a:p>
          <a:p>
            <a:r>
              <a:rPr lang="nl-NL" sz="1800" b="1" dirty="0">
                <a:solidFill>
                  <a:srgbClr val="58585A"/>
                </a:solidFill>
                <a:latin typeface="Georgia" pitchFamily="18" charset="0"/>
              </a:rPr>
              <a:t>totale projectkosten: $ 44.000 (1 student)</a:t>
            </a:r>
            <a:endParaRPr lang="en-US" sz="1800" b="1" dirty="0">
              <a:solidFill>
                <a:srgbClr val="58585A"/>
              </a:solidFill>
              <a:latin typeface="Georgia" pitchFamily="18" charset="0"/>
            </a:endParaRPr>
          </a:p>
        </p:txBody>
      </p:sp>
      <p:sp>
        <p:nvSpPr>
          <p:cNvPr id="8" name="Rechthoek 7"/>
          <p:cNvSpPr/>
          <p:nvPr/>
        </p:nvSpPr>
        <p:spPr>
          <a:xfrm>
            <a:off x="3337560" y="2165866"/>
            <a:ext cx="4419600" cy="1477328"/>
          </a:xfrm>
          <a:prstGeom prst="rect">
            <a:avLst/>
          </a:prstGeom>
        </p:spPr>
        <p:txBody>
          <a:bodyPr wrap="square">
            <a:spAutoFit/>
          </a:bodyPr>
          <a:lstStyle/>
          <a:p>
            <a:r>
              <a:rPr lang="en-US" sz="1800" b="1" dirty="0" err="1">
                <a:solidFill>
                  <a:srgbClr val="58585A"/>
                </a:solidFill>
                <a:latin typeface="Georgia" pitchFamily="18" charset="0"/>
              </a:rPr>
              <a:t>bijdrage</a:t>
            </a:r>
            <a:r>
              <a:rPr lang="en-US" sz="1800" b="1" dirty="0">
                <a:solidFill>
                  <a:srgbClr val="58585A"/>
                </a:solidFill>
                <a:latin typeface="Georgia" pitchFamily="18" charset="0"/>
              </a:rPr>
              <a:t> </a:t>
            </a:r>
            <a:r>
              <a:rPr lang="en-US" sz="1800" b="1" dirty="0" err="1">
                <a:solidFill>
                  <a:srgbClr val="58585A"/>
                </a:solidFill>
                <a:latin typeface="Georgia" pitchFamily="18" charset="0"/>
              </a:rPr>
              <a:t>eigen</a:t>
            </a:r>
            <a:r>
              <a:rPr lang="en-US" sz="1800" b="1" dirty="0">
                <a:solidFill>
                  <a:srgbClr val="58585A"/>
                </a:solidFill>
                <a:latin typeface="Georgia" pitchFamily="18" charset="0"/>
              </a:rPr>
              <a:t> club: $ </a:t>
            </a:r>
            <a:r>
              <a:rPr lang="nl-NL" sz="1800" b="1" dirty="0">
                <a:solidFill>
                  <a:srgbClr val="58585A"/>
                </a:solidFill>
                <a:latin typeface="Georgia" pitchFamily="18" charset="0"/>
              </a:rPr>
              <a:t>7.178</a:t>
            </a:r>
          </a:p>
          <a:p>
            <a:r>
              <a:rPr lang="nl-NL" sz="1800" b="1" dirty="0">
                <a:solidFill>
                  <a:srgbClr val="58585A"/>
                </a:solidFill>
                <a:latin typeface="Georgia" pitchFamily="18" charset="0"/>
              </a:rPr>
              <a:t>bijdrage district (DDF): $ 8.786</a:t>
            </a:r>
          </a:p>
          <a:p>
            <a:r>
              <a:rPr lang="nl-NL" sz="1800" b="1" dirty="0">
                <a:solidFill>
                  <a:srgbClr val="58585A"/>
                </a:solidFill>
                <a:latin typeface="Georgia" pitchFamily="18" charset="0"/>
              </a:rPr>
              <a:t>Global Grant: $ 15.025</a:t>
            </a:r>
          </a:p>
          <a:p>
            <a:r>
              <a:rPr lang="nl-NL" sz="1800" b="1" dirty="0">
                <a:solidFill>
                  <a:srgbClr val="58585A"/>
                </a:solidFill>
                <a:latin typeface="Georgia" pitchFamily="18" charset="0"/>
              </a:rPr>
              <a:t>diverse donaties: $ 5.300</a:t>
            </a:r>
          </a:p>
          <a:p>
            <a:r>
              <a:rPr lang="nl-NL" sz="1800" b="1" dirty="0">
                <a:solidFill>
                  <a:srgbClr val="58585A"/>
                </a:solidFill>
                <a:latin typeface="Georgia" pitchFamily="18" charset="0"/>
              </a:rPr>
              <a:t>totale projectkosten: $ 36.289</a:t>
            </a:r>
            <a:endParaRPr lang="en-US" sz="1800" b="1" dirty="0">
              <a:solidFill>
                <a:srgbClr val="58585A"/>
              </a:solidFill>
              <a:latin typeface="Georgia" pitchFamily="18" charset="0"/>
            </a:endParaRPr>
          </a:p>
        </p:txBody>
      </p:sp>
      <p:sp>
        <p:nvSpPr>
          <p:cNvPr id="9" name="Rechthoek 8"/>
          <p:cNvSpPr/>
          <p:nvPr/>
        </p:nvSpPr>
        <p:spPr>
          <a:xfrm>
            <a:off x="3276600" y="1066800"/>
            <a:ext cx="5791200" cy="1015663"/>
          </a:xfrm>
          <a:prstGeom prst="rect">
            <a:avLst/>
          </a:prstGeom>
        </p:spPr>
        <p:txBody>
          <a:bodyPr wrap="square">
            <a:spAutoFit/>
          </a:bodyPr>
          <a:lstStyle/>
          <a:p>
            <a:r>
              <a:rPr lang="nl-NL" sz="2000" b="1" dirty="0">
                <a:solidFill>
                  <a:srgbClr val="58585A"/>
                </a:solidFill>
                <a:latin typeface="Georgia" pitchFamily="18" charset="0"/>
              </a:rPr>
              <a:t>Crisis </a:t>
            </a:r>
            <a:r>
              <a:rPr lang="nl-NL" sz="2000" b="1" dirty="0" err="1">
                <a:solidFill>
                  <a:srgbClr val="58585A"/>
                </a:solidFill>
                <a:latin typeface="Georgia" pitchFamily="18" charset="0"/>
              </a:rPr>
              <a:t>intervention</a:t>
            </a:r>
            <a:r>
              <a:rPr lang="nl-NL" sz="2000" b="1" dirty="0">
                <a:solidFill>
                  <a:srgbClr val="58585A"/>
                </a:solidFill>
                <a:latin typeface="Georgia" pitchFamily="18" charset="0"/>
              </a:rPr>
              <a:t> </a:t>
            </a:r>
            <a:r>
              <a:rPr lang="nl-NL" sz="2000" b="1" dirty="0" err="1">
                <a:solidFill>
                  <a:srgbClr val="58585A"/>
                </a:solidFill>
                <a:latin typeface="Georgia" pitchFamily="18" charset="0"/>
              </a:rPr>
              <a:t>programme</a:t>
            </a:r>
            <a:r>
              <a:rPr lang="nl-NL" sz="2000" b="1" dirty="0">
                <a:solidFill>
                  <a:srgbClr val="58585A"/>
                </a:solidFill>
                <a:latin typeface="Georgia" pitchFamily="18" charset="0"/>
              </a:rPr>
              <a:t> to </a:t>
            </a:r>
            <a:r>
              <a:rPr lang="nl-NL" sz="2000" b="1" dirty="0" err="1">
                <a:solidFill>
                  <a:srgbClr val="58585A"/>
                </a:solidFill>
                <a:latin typeface="Georgia" pitchFamily="18" charset="0"/>
              </a:rPr>
              <a:t>address</a:t>
            </a:r>
            <a:r>
              <a:rPr lang="nl-NL" sz="2000" b="1" dirty="0">
                <a:solidFill>
                  <a:srgbClr val="58585A"/>
                </a:solidFill>
                <a:latin typeface="Georgia" pitchFamily="18" charset="0"/>
              </a:rPr>
              <a:t> </a:t>
            </a:r>
            <a:r>
              <a:rPr lang="nl-NL" sz="2000" b="1" dirty="0" err="1">
                <a:solidFill>
                  <a:srgbClr val="58585A"/>
                </a:solidFill>
                <a:latin typeface="Georgia" pitchFamily="18" charset="0"/>
              </a:rPr>
              <a:t>sexual</a:t>
            </a:r>
            <a:r>
              <a:rPr lang="nl-NL" sz="2000" b="1" dirty="0">
                <a:solidFill>
                  <a:srgbClr val="58585A"/>
                </a:solidFill>
                <a:latin typeface="Georgia" pitchFamily="18" charset="0"/>
              </a:rPr>
              <a:t> and </a:t>
            </a:r>
            <a:r>
              <a:rPr lang="nl-NL" sz="2000" b="1" dirty="0" err="1">
                <a:solidFill>
                  <a:srgbClr val="58585A"/>
                </a:solidFill>
                <a:latin typeface="Georgia" pitchFamily="18" charset="0"/>
              </a:rPr>
              <a:t>gender</a:t>
            </a:r>
            <a:r>
              <a:rPr lang="nl-NL" sz="2000" b="1" dirty="0">
                <a:solidFill>
                  <a:srgbClr val="58585A"/>
                </a:solidFill>
                <a:latin typeface="Georgia" pitchFamily="18" charset="0"/>
              </a:rPr>
              <a:t> </a:t>
            </a:r>
            <a:r>
              <a:rPr lang="nl-NL" sz="2000" b="1" dirty="0" err="1">
                <a:solidFill>
                  <a:srgbClr val="58585A"/>
                </a:solidFill>
                <a:latin typeface="Georgia" pitchFamily="18" charset="0"/>
              </a:rPr>
              <a:t>based</a:t>
            </a:r>
            <a:r>
              <a:rPr lang="nl-NL" sz="2000" b="1" dirty="0">
                <a:solidFill>
                  <a:srgbClr val="58585A"/>
                </a:solidFill>
                <a:latin typeface="Georgia" pitchFamily="18" charset="0"/>
              </a:rPr>
              <a:t> </a:t>
            </a:r>
            <a:r>
              <a:rPr lang="nl-NL" sz="2000" b="1" dirty="0" err="1">
                <a:solidFill>
                  <a:srgbClr val="58585A"/>
                </a:solidFill>
                <a:latin typeface="Georgia" pitchFamily="18" charset="0"/>
              </a:rPr>
              <a:t>violence</a:t>
            </a:r>
            <a:r>
              <a:rPr lang="nl-NL" sz="2000" b="1" dirty="0">
                <a:solidFill>
                  <a:srgbClr val="58585A"/>
                </a:solidFill>
                <a:latin typeface="Georgia" pitchFamily="18" charset="0"/>
              </a:rPr>
              <a:t> </a:t>
            </a:r>
            <a:r>
              <a:rPr lang="nl-NL" sz="2000" b="1" dirty="0" err="1">
                <a:solidFill>
                  <a:srgbClr val="58585A"/>
                </a:solidFill>
                <a:latin typeface="Georgia" pitchFamily="18" charset="0"/>
              </a:rPr>
              <a:t>against</a:t>
            </a:r>
            <a:r>
              <a:rPr lang="nl-NL" sz="2000" b="1" dirty="0">
                <a:solidFill>
                  <a:srgbClr val="58585A"/>
                </a:solidFill>
                <a:latin typeface="Georgia" pitchFamily="18" charset="0"/>
              </a:rPr>
              <a:t> </a:t>
            </a:r>
            <a:r>
              <a:rPr lang="nl-NL" sz="2000" b="1" dirty="0" err="1">
                <a:solidFill>
                  <a:srgbClr val="58585A"/>
                </a:solidFill>
                <a:latin typeface="Georgia" pitchFamily="18" charset="0"/>
              </a:rPr>
              <a:t>women</a:t>
            </a:r>
            <a:r>
              <a:rPr lang="nl-NL" sz="2000" b="1" dirty="0">
                <a:solidFill>
                  <a:srgbClr val="58585A"/>
                </a:solidFill>
                <a:latin typeface="Georgia" pitchFamily="18" charset="0"/>
              </a:rPr>
              <a:t> and </a:t>
            </a:r>
            <a:r>
              <a:rPr lang="nl-NL" sz="2000" b="1" dirty="0" err="1">
                <a:solidFill>
                  <a:srgbClr val="58585A"/>
                </a:solidFill>
                <a:latin typeface="Georgia" pitchFamily="18" charset="0"/>
              </a:rPr>
              <a:t>children</a:t>
            </a:r>
            <a:r>
              <a:rPr lang="nl-NL" sz="2000" b="1" dirty="0">
                <a:solidFill>
                  <a:srgbClr val="58585A"/>
                </a:solidFill>
                <a:latin typeface="Georgia" pitchFamily="18" charset="0"/>
              </a:rPr>
              <a:t>, Sri Lanka</a:t>
            </a:r>
            <a:endParaRPr lang="en-US" sz="2000" b="1" dirty="0">
              <a:solidFill>
                <a:srgbClr val="58585A"/>
              </a:solidFill>
              <a:latin typeface="Georgia" pitchFamily="18" charset="0"/>
            </a:endParaRPr>
          </a:p>
        </p:txBody>
      </p:sp>
      <p:sp>
        <p:nvSpPr>
          <p:cNvPr id="10" name="Rechthoek 9"/>
          <p:cNvSpPr/>
          <p:nvPr/>
        </p:nvSpPr>
        <p:spPr>
          <a:xfrm>
            <a:off x="3352800" y="4114800"/>
            <a:ext cx="5181600" cy="830997"/>
          </a:xfrm>
          <a:prstGeom prst="rect">
            <a:avLst/>
          </a:prstGeom>
        </p:spPr>
        <p:txBody>
          <a:bodyPr wrap="square">
            <a:spAutoFit/>
          </a:bodyPr>
          <a:lstStyle/>
          <a:p>
            <a:r>
              <a:rPr lang="en-US" b="1" dirty="0">
                <a:solidFill>
                  <a:srgbClr val="58585A"/>
                </a:solidFill>
                <a:latin typeface="Georgia" pitchFamily="18" charset="0"/>
              </a:rPr>
              <a:t>IHE-Delft, </a:t>
            </a:r>
            <a:r>
              <a:rPr lang="en-US" b="1" dirty="0" err="1">
                <a:solidFill>
                  <a:srgbClr val="58585A"/>
                </a:solidFill>
                <a:latin typeface="Georgia" pitchFamily="18" charset="0"/>
              </a:rPr>
              <a:t>studenten</a:t>
            </a:r>
            <a:r>
              <a:rPr lang="en-US" b="1" dirty="0">
                <a:solidFill>
                  <a:srgbClr val="58585A"/>
                </a:solidFill>
                <a:latin typeface="Georgia" pitchFamily="18" charset="0"/>
              </a:rPr>
              <a:t> </a:t>
            </a:r>
            <a:r>
              <a:rPr lang="en-US" b="1" dirty="0" err="1">
                <a:solidFill>
                  <a:srgbClr val="58585A"/>
                </a:solidFill>
                <a:latin typeface="Georgia" pitchFamily="18" charset="0"/>
              </a:rPr>
              <a:t>buiten</a:t>
            </a:r>
            <a:r>
              <a:rPr lang="en-US" b="1" dirty="0">
                <a:solidFill>
                  <a:srgbClr val="58585A"/>
                </a:solidFill>
                <a:latin typeface="Georgia" pitchFamily="18" charset="0"/>
              </a:rPr>
              <a:t> Europa</a:t>
            </a:r>
          </a:p>
        </p:txBody>
      </p:sp>
      <p:pic>
        <p:nvPicPr>
          <p:cNvPr id="11" name="Afbeelding 10" descr="C:\Users\Eigenaar\Pictures\1 foto's voor website D 1610\TRF\goereeoverflakkee.jpg"/>
          <p:cNvPicPr/>
          <p:nvPr/>
        </p:nvPicPr>
        <p:blipFill>
          <a:blip r:embed="rId3"/>
          <a:srcRect/>
          <a:stretch>
            <a:fillRect/>
          </a:stretch>
        </p:blipFill>
        <p:spPr bwMode="auto">
          <a:xfrm>
            <a:off x="609600" y="1219200"/>
            <a:ext cx="2520000" cy="1287391"/>
          </a:xfrm>
          <a:prstGeom prst="rect">
            <a:avLst/>
          </a:prstGeom>
          <a:noFill/>
          <a:ln w="9525">
            <a:noFill/>
            <a:miter lim="800000"/>
            <a:headEnd/>
            <a:tailEnd/>
          </a:ln>
        </p:spPr>
      </p:pic>
      <p:pic>
        <p:nvPicPr>
          <p:cNvPr id="1026" name="Picture 2" descr="C:\Users\Eigenaar\Pictures\1 foto's voor website D 1610\TRF\IHE.jpg"/>
          <p:cNvPicPr>
            <a:picLocks noChangeAspect="1" noChangeArrowheads="1"/>
          </p:cNvPicPr>
          <p:nvPr/>
        </p:nvPicPr>
        <p:blipFill>
          <a:blip r:embed="rId4"/>
          <a:stretch>
            <a:fillRect/>
          </a:stretch>
        </p:blipFill>
        <p:spPr bwMode="auto">
          <a:xfrm>
            <a:off x="609600" y="3352800"/>
            <a:ext cx="2520000" cy="28234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2000" fill="hold"/>
                                        <p:tgtEl>
                                          <p:spTgt spid="1026"/>
                                        </p:tgtEl>
                                        <p:attrNameLst>
                                          <p:attrName>ppt_x</p:attrName>
                                        </p:attrNameLst>
                                      </p:cBhvr>
                                      <p:tavLst>
                                        <p:tav tm="0">
                                          <p:val>
                                            <p:strVal val="#ppt_x"/>
                                          </p:val>
                                        </p:tav>
                                        <p:tav tm="100000">
                                          <p:val>
                                            <p:strVal val="#ppt_x"/>
                                          </p:val>
                                        </p:tav>
                                      </p:tavLst>
                                    </p:anim>
                                    <p:anim calcmode="lin" valueType="num">
                                      <p:cBhvr additive="base">
                                        <p:cTn id="18" dur="2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000" fill="hold"/>
                                        <p:tgtEl>
                                          <p:spTgt spid="6"/>
                                        </p:tgtEl>
                                        <p:attrNameLst>
                                          <p:attrName>ppt_x</p:attrName>
                                        </p:attrNameLst>
                                      </p:cBhvr>
                                      <p:tavLst>
                                        <p:tav tm="0">
                                          <p:val>
                                            <p:strVal val="#ppt_x"/>
                                          </p:val>
                                        </p:tav>
                                        <p:tav tm="100000">
                                          <p:val>
                                            <p:strVal val="#ppt_x"/>
                                          </p:val>
                                        </p:tav>
                                      </p:tavLst>
                                    </p:anim>
                                    <p:anim calcmode="lin" valueType="num">
                                      <p:cBhvr additive="base">
                                        <p:cTn id="3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r>
              <a:rPr lang="nl-NL" sz="3200" b="1" dirty="0"/>
              <a:t>Verschil tussen </a:t>
            </a:r>
            <a:r>
              <a:rPr lang="nl-NL" sz="3200" b="1" dirty="0" err="1"/>
              <a:t>service-project</a:t>
            </a:r>
            <a:r>
              <a:rPr lang="nl-NL" sz="3200" b="1" dirty="0"/>
              <a:t> en fundraising activiteit</a:t>
            </a:r>
            <a:endParaRPr lang="nl-NL" sz="3200" dirty="0"/>
          </a:p>
        </p:txBody>
      </p:sp>
      <p:sp>
        <p:nvSpPr>
          <p:cNvPr id="3" name="Content Placeholder 2"/>
          <p:cNvSpPr>
            <a:spLocks noGrp="1"/>
          </p:cNvSpPr>
          <p:nvPr>
            <p:ph idx="1"/>
          </p:nvPr>
        </p:nvSpPr>
        <p:spPr>
          <a:xfrm>
            <a:off x="457200" y="1143000"/>
            <a:ext cx="8229600" cy="5105400"/>
          </a:xfrm>
        </p:spPr>
        <p:txBody>
          <a:bodyPr lIns="0" tIns="0" rIns="0" bIns="0"/>
          <a:lstStyle/>
          <a:p>
            <a:pPr>
              <a:spcBef>
                <a:spcPts val="0"/>
              </a:spcBef>
              <a:buNone/>
            </a:pPr>
            <a:r>
              <a:rPr lang="nl-NL" sz="3200" b="1" dirty="0" err="1"/>
              <a:t>service-project</a:t>
            </a:r>
            <a:r>
              <a:rPr lang="nl-NL" sz="1600" b="1" u="sng" dirty="0"/>
              <a:t> </a:t>
            </a:r>
            <a:endParaRPr lang="nl-NL" sz="1600" b="1" dirty="0"/>
          </a:p>
          <a:p>
            <a:pPr>
              <a:spcBef>
                <a:spcPts val="0"/>
              </a:spcBef>
              <a:buFont typeface="Georgia" pitchFamily="18" charset="0"/>
              <a:buChar char="–"/>
            </a:pPr>
            <a:r>
              <a:rPr lang="nl-NL" sz="1700" b="1" dirty="0"/>
              <a:t>is een activiteit met als doel iets te betekenen voor de positieve ontwikkeling van een gemeenschap (</a:t>
            </a:r>
            <a:r>
              <a:rPr lang="nl-NL" sz="1700" b="1" err="1"/>
              <a:t>Community</a:t>
            </a:r>
            <a:r>
              <a:rPr lang="nl-NL" sz="1700" b="1"/>
              <a:t>).</a:t>
            </a:r>
          </a:p>
          <a:p>
            <a:pPr>
              <a:spcBef>
                <a:spcPts val="0"/>
              </a:spcBef>
              <a:buFont typeface="Georgia" pitchFamily="18" charset="0"/>
              <a:buChar char="–"/>
            </a:pPr>
            <a:r>
              <a:rPr lang="nl-NL" sz="1700" b="1">
                <a:highlight>
                  <a:srgbClr val="FFFF00"/>
                </a:highlight>
              </a:rPr>
              <a:t>Er </a:t>
            </a:r>
            <a:r>
              <a:rPr lang="nl-NL" sz="1700" b="1" dirty="0">
                <a:highlight>
                  <a:srgbClr val="FFFF00"/>
                </a:highlight>
              </a:rPr>
              <a:t>worden geen gelden ingezameld voor een goed doel.</a:t>
            </a:r>
          </a:p>
          <a:p>
            <a:pPr lvl="0">
              <a:spcBef>
                <a:spcPts val="0"/>
              </a:spcBef>
              <a:buFont typeface="Georgia" pitchFamily="18" charset="0"/>
              <a:buChar char="–"/>
            </a:pPr>
            <a:r>
              <a:rPr lang="nl-NL" sz="1700" b="1" dirty="0"/>
              <a:t>vereist actieve deelname door Rotarians </a:t>
            </a:r>
          </a:p>
          <a:p>
            <a:pPr lvl="0">
              <a:spcBef>
                <a:spcPts val="0"/>
              </a:spcBef>
              <a:buFont typeface="Georgia" pitchFamily="18" charset="0"/>
              <a:buChar char="–"/>
            </a:pPr>
            <a:r>
              <a:rPr lang="nl-NL" sz="1700" b="1" dirty="0"/>
              <a:t>organisatie door en verantwoordelijkheid van de club</a:t>
            </a:r>
          </a:p>
          <a:p>
            <a:pPr lvl="0">
              <a:spcBef>
                <a:spcPts val="0"/>
              </a:spcBef>
              <a:buFont typeface="Georgia" pitchFamily="18" charset="0"/>
              <a:buChar char="–"/>
            </a:pPr>
            <a:endParaRPr lang="nl-NL" sz="1700" b="1" dirty="0"/>
          </a:p>
          <a:p>
            <a:pPr>
              <a:spcBef>
                <a:spcPts val="0"/>
              </a:spcBef>
              <a:buNone/>
            </a:pPr>
            <a:r>
              <a:rPr lang="nl-NL" sz="1700" b="1" dirty="0"/>
              <a:t>	of</a:t>
            </a:r>
          </a:p>
          <a:p>
            <a:pPr>
              <a:spcBef>
                <a:spcPts val="0"/>
              </a:spcBef>
              <a:buNone/>
            </a:pPr>
            <a:endParaRPr lang="nl-NL" sz="1700" b="1" dirty="0"/>
          </a:p>
          <a:p>
            <a:pPr lvl="0">
              <a:spcBef>
                <a:spcPts val="0"/>
              </a:spcBef>
              <a:buNone/>
            </a:pPr>
            <a:r>
              <a:rPr lang="nl-NL" sz="1700" b="1" dirty="0"/>
              <a:t>	bij uitbesteding aan een andere organisatie, bijvoorbeeld in het buitenland:</a:t>
            </a:r>
          </a:p>
          <a:p>
            <a:pPr lvl="1">
              <a:spcBef>
                <a:spcPts val="0"/>
              </a:spcBef>
            </a:pPr>
            <a:r>
              <a:rPr lang="nl-NL" sz="1700" b="1" dirty="0"/>
              <a:t>dient duidelijk te zijn wat hun rol is.</a:t>
            </a:r>
          </a:p>
          <a:p>
            <a:pPr lvl="1">
              <a:spcBef>
                <a:spcPts val="0"/>
              </a:spcBef>
            </a:pPr>
            <a:r>
              <a:rPr lang="nl-NL" sz="1700" b="1" dirty="0"/>
              <a:t>dient een onafhankelijke Rotarian uit uw club het </a:t>
            </a:r>
            <a:r>
              <a:rPr lang="nl-NL" sz="1700" b="1" dirty="0" err="1"/>
              <a:t>service-project</a:t>
            </a:r>
            <a:r>
              <a:rPr lang="nl-NL" sz="1700" b="1" dirty="0"/>
              <a:t> te monitoren, van begin tot eind.</a:t>
            </a:r>
          </a:p>
          <a:p>
            <a:pPr>
              <a:spcBef>
                <a:spcPts val="0"/>
              </a:spcBef>
            </a:pPr>
            <a:endParaRPr lang="nl-NL" sz="1600" b="1" dirty="0"/>
          </a:p>
          <a:p>
            <a:pPr>
              <a:spcBef>
                <a:spcPts val="0"/>
              </a:spcBef>
              <a:buNone/>
            </a:pPr>
            <a:r>
              <a:rPr lang="nl-NL" sz="3200" b="1" dirty="0"/>
              <a:t>fundraising activiteit</a:t>
            </a:r>
            <a:r>
              <a:rPr lang="nl-NL" sz="3200" b="1" u="sng" dirty="0"/>
              <a:t> </a:t>
            </a:r>
            <a:endParaRPr lang="nl-NL" sz="3200" b="1" dirty="0"/>
          </a:p>
          <a:p>
            <a:pPr>
              <a:spcBef>
                <a:spcPts val="0"/>
              </a:spcBef>
              <a:buFont typeface="Georgia" pitchFamily="18" charset="0"/>
              <a:buChar char="–"/>
            </a:pPr>
            <a:r>
              <a:rPr lang="nl-NL" sz="1700" b="1" dirty="0"/>
              <a:t>is een activiteit met als doel donaties binnen te halen voor een goed doel of een </a:t>
            </a:r>
            <a:r>
              <a:rPr lang="nl-NL" sz="1700" b="1" dirty="0" err="1"/>
              <a:t>service-project</a:t>
            </a:r>
            <a:r>
              <a:rPr lang="nl-NL" sz="1700" b="1" dirty="0"/>
              <a:t> (</a:t>
            </a:r>
            <a:r>
              <a:rPr lang="nl-NL" sz="1700" b="1" dirty="0" err="1"/>
              <a:t>Santarun</a:t>
            </a:r>
            <a:r>
              <a:rPr lang="nl-NL" sz="1700" b="1" dirty="0"/>
              <a:t>, filmavond, sponsordiner)</a:t>
            </a:r>
          </a:p>
          <a:p>
            <a:endParaRPr lang="nl-NL" sz="1600" b="1" dirty="0">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2000" fill="hold"/>
                                        <p:tgtEl>
                                          <p:spTgt spid="83970"/>
                                        </p:tgtEl>
                                        <p:attrNameLst>
                                          <p:attrName>ppt_x</p:attrName>
                                        </p:attrNameLst>
                                      </p:cBhvr>
                                      <p:tavLst>
                                        <p:tav tm="0">
                                          <p:val>
                                            <p:strVal val="1+#ppt_w/2"/>
                                          </p:val>
                                        </p:tav>
                                        <p:tav tm="100000">
                                          <p:val>
                                            <p:strVal val="#ppt_x"/>
                                          </p:val>
                                        </p:tav>
                                      </p:tavLst>
                                    </p:anim>
                                    <p:anim calcmode="lin" valueType="num">
                                      <p:cBhvr additive="base">
                                        <p:cTn id="8" dur="2000" fill="hold"/>
                                        <p:tgtEl>
                                          <p:spTgt spid="8397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2000"/>
                            </p:stCondLst>
                            <p:childTnLst>
                              <p:par>
                                <p:cTn id="60" presetID="2" presetClass="entr" presetSubtype="4" fill="hold"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3"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2800" b="1" dirty="0" err="1">
                <a:latin typeface="Arial Narrow Bold" pitchFamily="-84" charset="0"/>
              </a:rPr>
              <a:t>Rekenvoorbeeld</a:t>
            </a:r>
            <a:r>
              <a:rPr lang="en-US" sz="2800" b="1" dirty="0">
                <a:latin typeface="Arial Narrow Bold" pitchFamily="-84" charset="0"/>
              </a:rPr>
              <a:t> </a:t>
            </a:r>
            <a:r>
              <a:rPr lang="en-US" sz="2800" b="1" dirty="0" err="1">
                <a:latin typeface="Arial Narrow Bold" pitchFamily="-84" charset="0"/>
              </a:rPr>
              <a:t>voor</a:t>
            </a:r>
            <a:r>
              <a:rPr lang="en-US" sz="2800" b="1" dirty="0">
                <a:latin typeface="Arial Narrow Bold" pitchFamily="-84" charset="0"/>
              </a:rPr>
              <a:t> </a:t>
            </a:r>
            <a:r>
              <a:rPr lang="en-US" sz="2800" b="1" dirty="0" err="1">
                <a:latin typeface="Arial Narrow Bold" pitchFamily="-84" charset="0"/>
              </a:rPr>
              <a:t>een</a:t>
            </a:r>
            <a:r>
              <a:rPr lang="en-US" sz="2800" b="1" dirty="0">
                <a:latin typeface="Arial Narrow Bold" pitchFamily="-84" charset="0"/>
              </a:rPr>
              <a:t> Global Grant</a:t>
            </a:r>
            <a:endParaRPr lang="nl-NL" b="1" dirty="0"/>
          </a:p>
        </p:txBody>
      </p:sp>
      <p:sp>
        <p:nvSpPr>
          <p:cNvPr id="5" name="Tijdelijke aanduiding voor inhoud 4"/>
          <p:cNvSpPr>
            <a:spLocks noGrp="1"/>
          </p:cNvSpPr>
          <p:nvPr>
            <p:ph idx="1"/>
          </p:nvPr>
        </p:nvSpPr>
        <p:spPr>
          <a:xfrm>
            <a:off x="457200" y="1166019"/>
            <a:ext cx="8229600" cy="4091782"/>
          </a:xfrm>
        </p:spPr>
        <p:txBody>
          <a:bodyPr/>
          <a:lstStyle/>
          <a:p>
            <a:pPr>
              <a:buNone/>
            </a:pPr>
            <a:r>
              <a:rPr lang="nl-NL" sz="1600" dirty="0"/>
              <a:t>										</a:t>
            </a:r>
            <a:r>
              <a:rPr lang="nl-NL" sz="1600" u="sng" dirty="0"/>
              <a:t>eigen RC</a:t>
            </a:r>
            <a:r>
              <a:rPr lang="nl-NL" sz="1600" dirty="0"/>
              <a:t>		</a:t>
            </a:r>
            <a:r>
              <a:rPr lang="nl-NL" sz="1600" u="sng" dirty="0"/>
              <a:t>partner RC</a:t>
            </a:r>
            <a:r>
              <a:rPr lang="nl-NL" sz="1600" dirty="0"/>
              <a:t>	</a:t>
            </a:r>
            <a:r>
              <a:rPr lang="nl-NL" sz="1600" u="sng" dirty="0"/>
              <a:t>totaal</a:t>
            </a:r>
          </a:p>
          <a:p>
            <a:pPr>
              <a:buNone/>
            </a:pPr>
            <a:r>
              <a:rPr lang="nl-NL" sz="1600" dirty="0"/>
              <a:t>a	</a:t>
            </a:r>
            <a:r>
              <a:rPr lang="nl-NL" sz="1600" b="1" dirty="0"/>
              <a:t>clubbijdrage</a:t>
            </a:r>
            <a:br>
              <a:rPr lang="nl-NL" sz="1600" dirty="0"/>
            </a:br>
            <a:r>
              <a:rPr lang="nl-NL" sz="1600" dirty="0"/>
              <a:t>(fundraising, sponsoren, subsidies)		</a:t>
            </a:r>
            <a:r>
              <a:rPr lang="nl-NL" sz="1600" b="1" dirty="0"/>
              <a:t>8.000	</a:t>
            </a:r>
            <a:r>
              <a:rPr lang="nl-NL" sz="1600" dirty="0"/>
              <a:t>				8.000</a:t>
            </a:r>
          </a:p>
          <a:p>
            <a:pPr>
              <a:buNone/>
            </a:pPr>
            <a:endParaRPr lang="nl-NL" sz="1600" dirty="0"/>
          </a:p>
          <a:p>
            <a:pPr>
              <a:buNone/>
            </a:pPr>
            <a:r>
              <a:rPr lang="nl-NL" sz="1600" dirty="0"/>
              <a:t>b	clubbijdrage									4.000		4.000</a:t>
            </a:r>
          </a:p>
          <a:p>
            <a:pPr>
              <a:buNone/>
            </a:pPr>
            <a:endParaRPr lang="nl-NL" sz="1600" dirty="0"/>
          </a:p>
          <a:p>
            <a:pPr>
              <a:buNone/>
            </a:pPr>
            <a:r>
              <a:rPr lang="nl-NL" sz="1600" dirty="0"/>
              <a:t>c	bijdrage DDF eigen district: 100% van a	8.000				   	8.000</a:t>
            </a:r>
          </a:p>
          <a:p>
            <a:pPr>
              <a:buNone/>
            </a:pPr>
            <a:endParaRPr lang="nl-NL" sz="1600" dirty="0"/>
          </a:p>
          <a:p>
            <a:pPr>
              <a:buNone/>
            </a:pPr>
            <a:r>
              <a:rPr lang="nl-NL" sz="1600" dirty="0"/>
              <a:t>d	bijdrage DDF partner district			     			 2.500		 2.500</a:t>
            </a:r>
          </a:p>
          <a:p>
            <a:pPr>
              <a:buNone/>
            </a:pPr>
            <a:r>
              <a:rPr lang="nl-NL" sz="1600" dirty="0"/>
              <a:t>									</a:t>
            </a:r>
          </a:p>
          <a:p>
            <a:pPr>
              <a:buNone/>
            </a:pPr>
            <a:r>
              <a:rPr lang="nl-NL" sz="1600" dirty="0"/>
              <a:t>	bijdrage World Fund:  80% van c								6.400</a:t>
            </a:r>
          </a:p>
          <a:p>
            <a:pPr>
              <a:buNone/>
            </a:pPr>
            <a:r>
              <a:rPr lang="nl-NL" sz="1600" dirty="0"/>
              <a:t>	bijdrage World Fund:  80% van d								2.000</a:t>
            </a:r>
          </a:p>
          <a:p>
            <a:pPr>
              <a:buNone/>
            </a:pPr>
            <a:endParaRPr lang="nl-NL" sz="1600" dirty="0"/>
          </a:p>
          <a:p>
            <a:pPr>
              <a:buNone/>
            </a:pPr>
            <a:r>
              <a:rPr lang="nl-NL" sz="1600" dirty="0"/>
              <a:t>									 </a:t>
            </a:r>
            <a:r>
              <a:rPr lang="nl-NL" sz="1600" b="1" dirty="0"/>
              <a:t>totale financiering project      30.900</a:t>
            </a:r>
            <a:r>
              <a:rPr lang="nl-NL" sz="1600" dirty="0"/>
              <a:t>	</a:t>
            </a:r>
          </a:p>
          <a:p>
            <a:pPr>
              <a:buNone/>
            </a:pPr>
            <a:endParaRPr lang="nl-NL" sz="1600" dirty="0"/>
          </a:p>
          <a:p>
            <a:pPr>
              <a:buNone/>
            </a:pPr>
            <a:r>
              <a:rPr lang="nl-NL" sz="1600" dirty="0"/>
              <a:t>Onze website </a:t>
            </a:r>
            <a:r>
              <a:rPr lang="nl-NL" sz="1600" dirty="0" err="1">
                <a:hlinkClick r:id="rId3"/>
              </a:rPr>
              <a:t>https</a:t>
            </a:r>
            <a:r>
              <a:rPr lang="nl-NL" sz="1600" dirty="0">
                <a:hlinkClick r:id="rId3"/>
              </a:rPr>
              <a:t>://</a:t>
            </a:r>
            <a:r>
              <a:rPr lang="nl-NL" sz="1600" dirty="0" err="1">
                <a:hlinkClick r:id="rId3"/>
              </a:rPr>
              <a:t>www.rotary.nl</a:t>
            </a:r>
            <a:r>
              <a:rPr lang="nl-NL" sz="1600" dirty="0">
                <a:hlinkClick r:id="rId3"/>
              </a:rPr>
              <a:t>/</a:t>
            </a:r>
            <a:r>
              <a:rPr lang="nl-NL" sz="1600" dirty="0" err="1">
                <a:hlinkClick r:id="rId3"/>
              </a:rPr>
              <a:t>d1610</a:t>
            </a:r>
            <a:r>
              <a:rPr lang="nl-NL" sz="1600" dirty="0">
                <a:hlinkClick r:id="rId3"/>
              </a:rPr>
              <a:t>/</a:t>
            </a:r>
            <a:r>
              <a:rPr lang="nl-NL" sz="1600" dirty="0" err="1">
                <a:hlinkClick r:id="rId3"/>
              </a:rPr>
              <a:t>TRF</a:t>
            </a:r>
            <a:r>
              <a:rPr lang="nl-NL" sz="1600" dirty="0">
                <a:hlinkClick r:id="rId3"/>
              </a:rPr>
              <a:t>/</a:t>
            </a:r>
            <a:r>
              <a:rPr lang="nl-NL" sz="1600" dirty="0" err="1">
                <a:hlinkClick r:id="rId3"/>
              </a:rPr>
              <a:t>Global%20Grants</a:t>
            </a:r>
            <a:r>
              <a:rPr lang="nl-NL" sz="1600" dirty="0">
                <a:hlinkClick r:id="rId3"/>
              </a:rPr>
              <a:t>/adviezen-bij-de-start-van-een-projectvoorstel-</a:t>
            </a:r>
            <a:r>
              <a:rPr lang="nl-NL" sz="1600" dirty="0" err="1">
                <a:hlinkClick r:id="rId3"/>
              </a:rPr>
              <a:t>global</a:t>
            </a:r>
            <a:r>
              <a:rPr lang="nl-NL" sz="1600" dirty="0">
                <a:hlinkClick r:id="rId3"/>
              </a:rPr>
              <a:t>-</a:t>
            </a:r>
            <a:r>
              <a:rPr lang="nl-NL" sz="1600" dirty="0" err="1">
                <a:hlinkClick r:id="rId3"/>
              </a:rPr>
              <a:t>grant</a:t>
            </a:r>
            <a:r>
              <a:rPr lang="nl-NL" sz="1600" dirty="0">
                <a:hlinkClick r:id="rId3"/>
              </a:rPr>
              <a:t>/</a:t>
            </a:r>
            <a:r>
              <a:rPr lang="nl-NL" sz="1600" dirty="0"/>
              <a:t> geeft alle informatie.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 calcmode="lin" valueType="num">
                                      <p:cBhvr additive="base">
                                        <p:cTn id="52" dur="2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grpId="0" nodeType="after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 calcmode="lin" valueType="num">
                                      <p:cBhvr additive="base">
                                        <p:cTn id="57" dur="2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600" b="1" dirty="0"/>
              <a:t>Wat u moet weten over</a:t>
            </a:r>
          </a:p>
        </p:txBody>
      </p:sp>
      <p:sp>
        <p:nvSpPr>
          <p:cNvPr id="5" name="Tijdelijke aanduiding voor inhoud 4"/>
          <p:cNvSpPr>
            <a:spLocks noGrp="1"/>
          </p:cNvSpPr>
          <p:nvPr>
            <p:ph idx="1"/>
          </p:nvPr>
        </p:nvSpPr>
        <p:spPr/>
        <p:txBody>
          <a:bodyPr/>
          <a:lstStyle/>
          <a:p>
            <a:endParaRPr lang="nl-NL" dirty="0"/>
          </a:p>
          <a:p>
            <a:endParaRPr lang="nl-NL" dirty="0"/>
          </a:p>
          <a:p>
            <a:pPr>
              <a:buNone/>
            </a:pPr>
            <a:endParaRPr lang="nl-NL" sz="3200" b="1" dirty="0"/>
          </a:p>
          <a:p>
            <a:pPr>
              <a:buNone/>
            </a:pPr>
            <a:endParaRPr lang="nl-NL" sz="1600" b="1" dirty="0"/>
          </a:p>
          <a:p>
            <a:pPr>
              <a:buBlip>
                <a:blip r:embed="rId3"/>
              </a:buBlip>
            </a:pPr>
            <a:r>
              <a:rPr lang="nl-NL" sz="3200" b="1" dirty="0"/>
              <a:t>€ 270 miljoen jaarlijks in </a:t>
            </a:r>
            <a:r>
              <a:rPr lang="nl-NL" sz="3200" b="1" dirty="0" err="1"/>
              <a:t>én</a:t>
            </a:r>
            <a:r>
              <a:rPr lang="nl-NL" sz="3200" b="1" dirty="0"/>
              <a:t> uit</a:t>
            </a:r>
          </a:p>
          <a:p>
            <a:pPr>
              <a:buBlip>
                <a:blip r:embed="rId3"/>
              </a:buBlip>
            </a:pPr>
            <a:r>
              <a:rPr lang="nl-NL" sz="3200" b="1" dirty="0"/>
              <a:t>Hoe meer de club doneert, hoe meer voor District Grants &amp; Global Grants beschikbaar is.</a:t>
            </a:r>
          </a:p>
          <a:p>
            <a:pPr>
              <a:buNone/>
            </a:pPr>
            <a:endParaRPr lang="nl-NL" b="1" dirty="0"/>
          </a:p>
        </p:txBody>
      </p:sp>
      <p:pic>
        <p:nvPicPr>
          <p:cNvPr id="6" name="Afbeelding 5" descr="C:\Users\Eigenaar\Pictures\1 foto's voor website D 1610\TRF\TRF_RGB.png"/>
          <p:cNvPicPr>
            <a:picLocks noChangeAspect="1"/>
          </p:cNvPicPr>
          <p:nvPr/>
        </p:nvPicPr>
        <p:blipFill>
          <a:blip r:embed="rId4"/>
          <a:srcRect/>
          <a:stretch>
            <a:fillRect/>
          </a:stretch>
        </p:blipFill>
        <p:spPr bwMode="auto">
          <a:xfrm>
            <a:off x="2286000" y="1219200"/>
            <a:ext cx="4852426" cy="1828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a:t>Hoe vind je een buitenlandse club?</a:t>
            </a:r>
          </a:p>
        </p:txBody>
      </p:sp>
      <p:sp>
        <p:nvSpPr>
          <p:cNvPr id="3" name="Tijdelijke aanduiding voor inhoud 2"/>
          <p:cNvSpPr>
            <a:spLocks noGrp="1"/>
          </p:cNvSpPr>
          <p:nvPr>
            <p:ph idx="1"/>
          </p:nvPr>
        </p:nvSpPr>
        <p:spPr/>
        <p:txBody>
          <a:bodyPr/>
          <a:lstStyle/>
          <a:p>
            <a:pPr>
              <a:buBlip>
                <a:blip r:embed="rId3"/>
              </a:buBlip>
            </a:pPr>
            <a:r>
              <a:rPr lang="nl-NL" b="1" dirty="0"/>
              <a:t>Relaties van clubleden</a:t>
            </a:r>
          </a:p>
          <a:p>
            <a:pPr>
              <a:buBlip>
                <a:blip r:embed="rId3"/>
              </a:buBlip>
            </a:pPr>
            <a:r>
              <a:rPr lang="nl-NL" b="1" dirty="0"/>
              <a:t>Bij bezoek buitenlandse clubs</a:t>
            </a:r>
          </a:p>
          <a:p>
            <a:pPr>
              <a:buBlip>
                <a:blip r:embed="rId3"/>
              </a:buBlip>
            </a:pPr>
            <a:r>
              <a:rPr lang="nl-NL" b="1" dirty="0"/>
              <a:t>Via de site </a:t>
            </a:r>
            <a:r>
              <a:rPr lang="nl-NL" b="1" dirty="0" err="1"/>
              <a:t>matchinggrants.org</a:t>
            </a:r>
            <a:endParaRPr lang="nl-N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err="1"/>
              <a:t>matchinggrants.org</a:t>
            </a:r>
            <a:endParaRPr lang="nl-NL" sz="3600" b="1" dirty="0"/>
          </a:p>
        </p:txBody>
      </p:sp>
      <p:pic>
        <p:nvPicPr>
          <p:cNvPr id="2050" name="Picture 2"/>
          <p:cNvPicPr>
            <a:picLocks noGrp="1" noChangeAspect="1" noChangeArrowheads="1"/>
          </p:cNvPicPr>
          <p:nvPr>
            <p:ph idx="1"/>
          </p:nvPr>
        </p:nvPicPr>
        <p:blipFill>
          <a:blip r:embed="rId3"/>
          <a:stretch>
            <a:fillRect/>
          </a:stretch>
        </p:blipFill>
        <p:spPr bwMode="auto">
          <a:xfrm>
            <a:off x="951229" y="1219200"/>
            <a:ext cx="7241541" cy="45259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ppt_x"/>
                                          </p:val>
                                        </p:tav>
                                        <p:tav tm="100000">
                                          <p:val>
                                            <p:strVal val="#ppt_x"/>
                                          </p:val>
                                        </p:tav>
                                      </p:tavLst>
                                    </p:anim>
                                    <p:anim calcmode="lin" valueType="num">
                                      <p:cBhvr additive="base">
                                        <p:cTn id="13"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a:t>Global Grant: adviezen bij de start</a:t>
            </a:r>
          </a:p>
        </p:txBody>
      </p:sp>
      <p:pic>
        <p:nvPicPr>
          <p:cNvPr id="20" name="Tijdelijke aanduiding voor inhoud 19">
            <a:extLst>
              <a:ext uri="{FF2B5EF4-FFF2-40B4-BE49-F238E27FC236}">
                <a16:creationId xmlns:a16="http://schemas.microsoft.com/office/drawing/2014/main" id="{2DC1084E-6613-44EC-A70D-4C2E24B981C9}"/>
              </a:ext>
            </a:extLst>
          </p:cNvPr>
          <p:cNvPicPr>
            <a:picLocks noGrp="1" noChangeAspect="1"/>
          </p:cNvPicPr>
          <p:nvPr>
            <p:ph idx="1"/>
          </p:nvPr>
        </p:nvPicPr>
        <p:blipFill>
          <a:blip r:embed="rId3"/>
          <a:stretch>
            <a:fillRect/>
          </a:stretch>
        </p:blipFill>
        <p:spPr>
          <a:xfrm>
            <a:off x="144000" y="929355"/>
            <a:ext cx="9000000" cy="5456205"/>
          </a:xfrm>
          <a:prstGeom prst="rect">
            <a:avLst/>
          </a:prstGeom>
        </p:spPr>
      </p:pic>
    </p:spTree>
    <p:extLst>
      <p:ext uri="{BB962C8B-B14F-4D97-AF65-F5344CB8AC3E}">
        <p14:creationId xmlns:p14="http://schemas.microsoft.com/office/powerpoint/2010/main" val="587630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000" fill="hold"/>
                                        <p:tgtEl>
                                          <p:spTgt spid="20"/>
                                        </p:tgtEl>
                                        <p:attrNameLst>
                                          <p:attrName>ppt_x</p:attrName>
                                        </p:attrNameLst>
                                      </p:cBhvr>
                                      <p:tavLst>
                                        <p:tav tm="0">
                                          <p:val>
                                            <p:strVal val="#ppt_x"/>
                                          </p:val>
                                        </p:tav>
                                        <p:tav tm="100000">
                                          <p:val>
                                            <p:strVal val="#ppt_x"/>
                                          </p:val>
                                        </p:tav>
                                      </p:tavLst>
                                    </p:anim>
                                    <p:anim calcmode="lin" valueType="num">
                                      <p:cBhvr additive="base">
                                        <p:cTn id="13"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					   </a:t>
            </a:r>
            <a:r>
              <a:rPr lang="nl-NL" sz="3200" b="1" dirty="0"/>
              <a:t>Wat anderen  van TRF vinden:</a:t>
            </a:r>
          </a:p>
        </p:txBody>
      </p:sp>
      <p:pic>
        <p:nvPicPr>
          <p:cNvPr id="3074" name="Picture 2"/>
          <p:cNvPicPr>
            <a:picLocks noGrp="1" noChangeAspect="1" noChangeArrowheads="1"/>
          </p:cNvPicPr>
          <p:nvPr>
            <p:ph idx="1"/>
          </p:nvPr>
        </p:nvPicPr>
        <p:blipFill>
          <a:blip r:embed="rId3"/>
          <a:srcRect/>
          <a:stretch>
            <a:fillRect/>
          </a:stretch>
        </p:blipFill>
        <p:spPr bwMode="auto">
          <a:xfrm>
            <a:off x="381000" y="152400"/>
            <a:ext cx="2371725" cy="847725"/>
          </a:xfrm>
          <a:prstGeom prst="rect">
            <a:avLst/>
          </a:prstGeom>
          <a:noFill/>
          <a:ln w="9525">
            <a:noFill/>
            <a:miter lim="800000"/>
            <a:headEnd/>
            <a:tailEnd/>
          </a:ln>
        </p:spPr>
      </p:pic>
      <p:sp>
        <p:nvSpPr>
          <p:cNvPr id="7" name="Rechthoek 6"/>
          <p:cNvSpPr/>
          <p:nvPr/>
        </p:nvSpPr>
        <p:spPr>
          <a:xfrm>
            <a:off x="259080" y="5105400"/>
            <a:ext cx="8763000" cy="307777"/>
          </a:xfrm>
          <a:prstGeom prst="rect">
            <a:avLst/>
          </a:prstGeom>
        </p:spPr>
        <p:txBody>
          <a:bodyPr wrap="square">
            <a:spAutoFit/>
          </a:bodyPr>
          <a:lstStyle/>
          <a:p>
            <a:r>
              <a:rPr lang="nl-NL" sz="1400" b="1" dirty="0">
                <a:solidFill>
                  <a:srgbClr val="58585A"/>
                </a:solidFill>
                <a:latin typeface="Georgia" pitchFamily="18" charset="0"/>
              </a:rPr>
              <a:t>Bron: </a:t>
            </a:r>
            <a:r>
              <a:rPr lang="nl-NL" sz="1400" b="1" u="sng" dirty="0">
                <a:solidFill>
                  <a:srgbClr val="58585A"/>
                </a:solidFill>
                <a:latin typeface="Georgia" pitchFamily="18" charset="0"/>
                <a:hlinkClick r:id="rId4"/>
              </a:rPr>
              <a:t>https://www.charitynavigator.org/index.cfm?bay=search.summary&amp;orgid=4553</a:t>
            </a:r>
            <a:endParaRPr lang="nl-NL" sz="1400" b="1" u="sng" dirty="0">
              <a:solidFill>
                <a:srgbClr val="58585A"/>
              </a:solidFill>
              <a:latin typeface="Georgia" pitchFamily="18" charset="0"/>
            </a:endParaRPr>
          </a:p>
        </p:txBody>
      </p:sp>
      <p:pic>
        <p:nvPicPr>
          <p:cNvPr id="5" name="Afbeelding 4">
            <a:extLst>
              <a:ext uri="{FF2B5EF4-FFF2-40B4-BE49-F238E27FC236}">
                <a16:creationId xmlns:a16="http://schemas.microsoft.com/office/drawing/2014/main" id="{686E4CC5-8CB6-49E0-84AF-6F23494332F9}"/>
              </a:ext>
            </a:extLst>
          </p:cNvPr>
          <p:cNvPicPr>
            <a:picLocks noChangeAspect="1"/>
          </p:cNvPicPr>
          <p:nvPr/>
        </p:nvPicPr>
        <p:blipFill>
          <a:blip r:embed="rId5"/>
          <a:stretch>
            <a:fillRect/>
          </a:stretch>
        </p:blipFill>
        <p:spPr>
          <a:xfrm>
            <a:off x="72000" y="1482172"/>
            <a:ext cx="9000000" cy="3150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2000" fill="hold"/>
                                        <p:tgtEl>
                                          <p:spTgt spid="3074"/>
                                        </p:tgtEl>
                                        <p:attrNameLst>
                                          <p:attrName>ppt_x</p:attrName>
                                        </p:attrNameLst>
                                      </p:cBhvr>
                                      <p:tavLst>
                                        <p:tav tm="0">
                                          <p:val>
                                            <p:strVal val="1+#ppt_w/2"/>
                                          </p:val>
                                        </p:tav>
                                        <p:tav tm="100000">
                                          <p:val>
                                            <p:strVal val="#ppt_x"/>
                                          </p:val>
                                        </p:tav>
                                      </p:tavLst>
                                    </p:anim>
                                    <p:anim calcmode="lin" valueType="num">
                                      <p:cBhvr additive="base">
                                        <p:cTn id="13" dur="2000" fill="hold"/>
                                        <p:tgtEl>
                                          <p:spTgt spid="307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					   </a:t>
            </a:r>
            <a:r>
              <a:rPr lang="nl-NL" sz="3200" b="1" dirty="0"/>
              <a:t>Wat anderen  van TRF vinden:</a:t>
            </a:r>
          </a:p>
        </p:txBody>
      </p:sp>
      <p:pic>
        <p:nvPicPr>
          <p:cNvPr id="3074" name="Picture 2"/>
          <p:cNvPicPr>
            <a:picLocks noGrp="1" noChangeAspect="1" noChangeArrowheads="1"/>
          </p:cNvPicPr>
          <p:nvPr>
            <p:ph idx="1"/>
          </p:nvPr>
        </p:nvPicPr>
        <p:blipFill>
          <a:blip r:embed="rId3"/>
          <a:srcRect/>
          <a:stretch>
            <a:fillRect/>
          </a:stretch>
        </p:blipFill>
        <p:spPr bwMode="auto">
          <a:xfrm>
            <a:off x="381000" y="152400"/>
            <a:ext cx="2371725" cy="847725"/>
          </a:xfrm>
          <a:prstGeom prst="rect">
            <a:avLst/>
          </a:prstGeom>
          <a:noFill/>
          <a:ln w="9525">
            <a:noFill/>
            <a:miter lim="800000"/>
            <a:headEnd/>
            <a:tailEnd/>
          </a:ln>
        </p:spPr>
      </p:pic>
      <p:pic>
        <p:nvPicPr>
          <p:cNvPr id="5" name="Afbeelding 4">
            <a:extLst>
              <a:ext uri="{FF2B5EF4-FFF2-40B4-BE49-F238E27FC236}">
                <a16:creationId xmlns:a16="http://schemas.microsoft.com/office/drawing/2014/main" id="{35A9CBD5-8F09-4CA2-A65E-7AB81CF46C3A}"/>
              </a:ext>
            </a:extLst>
          </p:cNvPr>
          <p:cNvPicPr>
            <a:picLocks noChangeAspect="1"/>
          </p:cNvPicPr>
          <p:nvPr/>
        </p:nvPicPr>
        <p:blipFill>
          <a:blip r:embed="rId4"/>
          <a:stretch>
            <a:fillRect/>
          </a:stretch>
        </p:blipFill>
        <p:spPr>
          <a:xfrm>
            <a:off x="1512093" y="1076325"/>
            <a:ext cx="6500813" cy="4972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2000" fill="hold"/>
                                        <p:tgtEl>
                                          <p:spTgt spid="3074"/>
                                        </p:tgtEl>
                                        <p:attrNameLst>
                                          <p:attrName>ppt_x</p:attrName>
                                        </p:attrNameLst>
                                      </p:cBhvr>
                                      <p:tavLst>
                                        <p:tav tm="0">
                                          <p:val>
                                            <p:strVal val="1+#ppt_w/2"/>
                                          </p:val>
                                        </p:tav>
                                        <p:tav tm="100000">
                                          <p:val>
                                            <p:strVal val="#ppt_x"/>
                                          </p:val>
                                        </p:tav>
                                      </p:tavLst>
                                    </p:anim>
                                    <p:anim calcmode="lin" valueType="num">
                                      <p:cBhvr additive="base">
                                        <p:cTn id="13" dur="2000" fill="hold"/>
                                        <p:tgtEl>
                                          <p:spTgt spid="307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457200" y="457200"/>
            <a:ext cx="8229600" cy="533400"/>
          </a:xfrm>
        </p:spPr>
        <p:txBody>
          <a:bodyPr/>
          <a:lstStyle/>
          <a:p>
            <a:r>
              <a:rPr lang="nl-NL" sz="3200" b="1" dirty="0" err="1">
                <a:ea typeface="ＭＳ Ｐゴシック" pitchFamily="34" charset="-128"/>
              </a:rPr>
              <a:t>TRF-commissie</a:t>
            </a:r>
            <a:r>
              <a:rPr lang="nl-NL" sz="3200" b="1" dirty="0">
                <a:ea typeface="ＭＳ Ｐゴシック" pitchFamily="34" charset="-128"/>
              </a:rPr>
              <a:t> helpt</a:t>
            </a:r>
          </a:p>
        </p:txBody>
      </p:sp>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97234952"/>
              </p:ext>
            </p:extLst>
          </p:nvPr>
        </p:nvGraphicFramePr>
        <p:xfrm>
          <a:off x="425450" y="1041400"/>
          <a:ext cx="8229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2000" fill="hold"/>
                                        <p:tgtEl>
                                          <p:spTgt spid="32769"/>
                                        </p:tgtEl>
                                        <p:attrNameLst>
                                          <p:attrName>ppt_x</p:attrName>
                                        </p:attrNameLst>
                                      </p:cBhvr>
                                      <p:tavLst>
                                        <p:tav tm="0">
                                          <p:val>
                                            <p:strVal val="1+#ppt_w/2"/>
                                          </p:val>
                                        </p:tav>
                                        <p:tav tm="100000">
                                          <p:val>
                                            <p:strVal val="#ppt_x"/>
                                          </p:val>
                                        </p:tav>
                                      </p:tavLst>
                                    </p:anim>
                                    <p:anim calcmode="lin" valueType="num">
                                      <p:cBhvr additive="base">
                                        <p:cTn id="8" dur="2000" fill="hold"/>
                                        <p:tgtEl>
                                          <p:spTgt spid="3276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b="1" dirty="0" err="1"/>
              <a:t>TRF-commissie</a:t>
            </a:r>
            <a:r>
              <a:rPr lang="nl-NL" sz="3200" b="1" dirty="0"/>
              <a:t> helpt met:</a:t>
            </a:r>
          </a:p>
        </p:txBody>
      </p:sp>
      <p:sp>
        <p:nvSpPr>
          <p:cNvPr id="5" name="Tijdelijke aanduiding voor inhoud 4"/>
          <p:cNvSpPr>
            <a:spLocks noGrp="1"/>
          </p:cNvSpPr>
          <p:nvPr>
            <p:ph idx="1"/>
          </p:nvPr>
        </p:nvSpPr>
        <p:spPr/>
        <p:txBody>
          <a:bodyPr/>
          <a:lstStyle/>
          <a:p>
            <a:pPr>
              <a:buBlip>
                <a:blip r:embed="rId3"/>
              </a:buBlip>
            </a:pPr>
            <a:r>
              <a:rPr lang="nl-NL" b="1" dirty="0"/>
              <a:t>voorlichting geven aan clubs: algemene voorlichting, zoals deze presentatie</a:t>
            </a:r>
          </a:p>
          <a:p>
            <a:pPr>
              <a:buBlip>
                <a:blip r:embed="rId3"/>
              </a:buBlip>
            </a:pPr>
            <a:r>
              <a:rPr lang="nl-NL" b="1" dirty="0"/>
              <a:t>voorlichting geven en hulp bieden</a:t>
            </a:r>
            <a:br>
              <a:rPr lang="nl-NL" b="1" dirty="0"/>
            </a:br>
            <a:r>
              <a:rPr lang="nl-NL" b="1" dirty="0"/>
              <a:t>aan </a:t>
            </a:r>
            <a:r>
              <a:rPr lang="nl-NL" b="1" dirty="0" err="1"/>
              <a:t>TRF-commissaris</a:t>
            </a:r>
            <a:r>
              <a:rPr lang="nl-NL" b="1" dirty="0"/>
              <a:t> &amp; DB bij:</a:t>
            </a:r>
          </a:p>
          <a:p>
            <a:pPr lvl="1">
              <a:buBlip>
                <a:blip r:embed="rId3"/>
              </a:buBlip>
            </a:pPr>
            <a:r>
              <a:rPr lang="nl-NL" b="1" dirty="0"/>
              <a:t>aanvraag District </a:t>
            </a:r>
            <a:r>
              <a:rPr lang="nl-NL" b="1" dirty="0" err="1"/>
              <a:t>Grant</a:t>
            </a:r>
            <a:endParaRPr lang="nl-NL" b="1" dirty="0"/>
          </a:p>
          <a:p>
            <a:pPr lvl="1">
              <a:buBlip>
                <a:blip r:embed="rId3"/>
              </a:buBlip>
            </a:pPr>
            <a:r>
              <a:rPr lang="nl-NL" b="1" dirty="0"/>
              <a:t>projectvoorstel Global </a:t>
            </a:r>
            <a:r>
              <a:rPr lang="nl-NL" b="1" dirty="0" err="1"/>
              <a:t>Grant</a:t>
            </a:r>
            <a:endParaRPr lang="nl-NL" b="1" dirty="0"/>
          </a:p>
          <a:p>
            <a:pPr>
              <a:buBlip>
                <a:blip r:embed="rId3"/>
              </a:buBlip>
            </a:pPr>
            <a:r>
              <a:rPr lang="nl-NL" b="1" dirty="0"/>
              <a:t>TRF – commissie vult </a:t>
            </a:r>
            <a:r>
              <a:rPr lang="nl-NL" b="1" i="1" dirty="0">
                <a:solidFill>
                  <a:srgbClr val="FF0000"/>
                </a:solidFill>
              </a:rPr>
              <a:t>niet</a:t>
            </a:r>
            <a:r>
              <a:rPr lang="nl-NL" b="1" dirty="0"/>
              <a:t> uw aanvraag voor een District Grant in of maakt het projectvoorstel voor een Global Grant.</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000"/>
                            </p:stCondLst>
                            <p:childTnLst>
                              <p:par>
                                <p:cTn id="20" presetID="2" presetClass="entr" presetSubtype="4"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7000"/>
                            </p:stCondLst>
                            <p:childTnLst>
                              <p:par>
                                <p:cTn id="25" presetID="2" presetClass="entr" presetSubtype="4"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2000"/>
                            </p:stCondLst>
                            <p:childTnLst>
                              <p:par>
                                <p:cTn id="30" presetID="2" presetClass="entr" presetSubtype="4"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81000" y="457200"/>
            <a:ext cx="8763000" cy="533400"/>
          </a:xfrm>
        </p:spPr>
        <p:txBody>
          <a:bodyPr anchor="ctr">
            <a:normAutofit/>
          </a:bodyPr>
          <a:lstStyle/>
          <a:p>
            <a:r>
              <a:rPr lang="nl-NL" sz="3200" b="1" dirty="0"/>
              <a:t>gebruik de website D 1610</a:t>
            </a:r>
          </a:p>
        </p:txBody>
      </p:sp>
      <p:pic>
        <p:nvPicPr>
          <p:cNvPr id="6" name="Tijdelijke aanduiding voor inhoud 5">
            <a:extLst>
              <a:ext uri="{FF2B5EF4-FFF2-40B4-BE49-F238E27FC236}">
                <a16:creationId xmlns:a16="http://schemas.microsoft.com/office/drawing/2014/main" id="{7006BD42-60D9-4363-4162-6C83078C58AF}"/>
              </a:ext>
            </a:extLst>
          </p:cNvPr>
          <p:cNvPicPr>
            <a:picLocks noGrp="1" noChangeAspect="1"/>
          </p:cNvPicPr>
          <p:nvPr>
            <p:ph idx="1"/>
          </p:nvPr>
        </p:nvPicPr>
        <p:blipFill>
          <a:blip r:embed="rId3"/>
          <a:stretch>
            <a:fillRect/>
          </a:stretch>
        </p:blipFill>
        <p:spPr>
          <a:xfrm>
            <a:off x="558000" y="990599"/>
            <a:ext cx="8136000" cy="525423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3"/>
          <p:cNvPicPr>
            <a:picLocks noGrp="1" noChangeAspect="1"/>
          </p:cNvPicPr>
          <p:nvPr>
            <p:ph sz="half" idx="1"/>
          </p:nvPr>
        </p:nvPicPr>
        <p:blipFill>
          <a:blip r:embed="rId3"/>
          <a:stretch/>
        </p:blipFill>
        <p:spPr bwMode="auto">
          <a:xfrm>
            <a:off x="1293982" y="68263"/>
            <a:ext cx="6556037" cy="616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Temporary\Travel\Presentations\pictures\girl.with.food.jpg"/>
          <p:cNvPicPr>
            <a:picLocks noChangeAspect="1" noChangeArrowheads="1"/>
          </p:cNvPicPr>
          <p:nvPr/>
        </p:nvPicPr>
        <p:blipFill>
          <a:blip r:embed="rId3"/>
          <a:stretch>
            <a:fillRect/>
          </a:stretch>
        </p:blipFill>
        <p:spPr bwMode="auto">
          <a:xfrm>
            <a:off x="0" y="0"/>
            <a:ext cx="9144000" cy="6096000"/>
          </a:xfrm>
          <a:prstGeom prst="rect">
            <a:avLst/>
          </a:prstGeom>
          <a:noFill/>
          <a:ln w="9525">
            <a:noFill/>
            <a:miter lim="800000"/>
            <a:headEnd/>
            <a:tailEnd/>
          </a:ln>
        </p:spPr>
      </p:pic>
      <p:sp>
        <p:nvSpPr>
          <p:cNvPr id="5" name="Titel 4"/>
          <p:cNvSpPr>
            <a:spLocks noGrp="1"/>
          </p:cNvSpPr>
          <p:nvPr>
            <p:ph type="ctrTitle"/>
          </p:nvPr>
        </p:nvSpPr>
        <p:spPr/>
        <p:txBody>
          <a:bodyPr/>
          <a:lstStyle/>
          <a:p>
            <a:pPr algn="ctr"/>
            <a:r>
              <a:rPr lang="en-US" sz="3200" b="1" dirty="0">
                <a:latin typeface="Arial Narrow Bold" pitchFamily="-84" charset="0"/>
                <a:ea typeface="ヒラギノ角ゴ Pro W3" pitchFamily="-84" charset="-128"/>
              </a:rPr>
              <a:t>THANK YOU</a:t>
            </a:r>
            <a:endParaRPr lang="nl-NL"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2000" fill="hold"/>
                                        <p:tgtEl>
                                          <p:spTgt spid="31746"/>
                                        </p:tgtEl>
                                        <p:attrNameLst>
                                          <p:attrName>ppt_x</p:attrName>
                                        </p:attrNameLst>
                                      </p:cBhvr>
                                      <p:tavLst>
                                        <p:tav tm="0">
                                          <p:val>
                                            <p:strVal val="#ppt_x"/>
                                          </p:val>
                                        </p:tav>
                                        <p:tav tm="100000">
                                          <p:val>
                                            <p:strVal val="#ppt_x"/>
                                          </p:val>
                                        </p:tav>
                                      </p:tavLst>
                                    </p:anim>
                                    <p:anim calcmode="lin" valueType="num">
                                      <p:cBhvr additive="base">
                                        <p:cTn id="8" dur="2000" fill="hold"/>
                                        <p:tgtEl>
                                          <p:spTgt spid="3174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dirty="0">
                <a:latin typeface="Arial Narrow" pitchFamily="34" charset="0"/>
              </a:rPr>
              <a:t>OUR MISSION</a:t>
            </a:r>
          </a:p>
        </p:txBody>
      </p:sp>
      <p:sp>
        <p:nvSpPr>
          <p:cNvPr id="6" name="Tijdelijke aanduiding voor inhoud 5"/>
          <p:cNvSpPr>
            <a:spLocks noGrp="1"/>
          </p:cNvSpPr>
          <p:nvPr>
            <p:ph idx="1"/>
          </p:nvPr>
        </p:nvSpPr>
        <p:spPr/>
        <p:txBody>
          <a:bodyPr/>
          <a:lstStyle/>
          <a:p>
            <a:endParaRPr lang="nl-NL"/>
          </a:p>
        </p:txBody>
      </p:sp>
      <p:pic>
        <p:nvPicPr>
          <p:cNvPr id="16387" name="Picture 2"/>
          <p:cNvPicPr>
            <a:picLocks noChangeAspect="1" noChangeArrowheads="1"/>
          </p:cNvPicPr>
          <p:nvPr/>
        </p:nvPicPr>
        <p:blipFill>
          <a:blip r:embed="rId3"/>
          <a:srcRect/>
          <a:stretch>
            <a:fillRect/>
          </a:stretch>
        </p:blipFill>
        <p:spPr bwMode="auto">
          <a:xfrm>
            <a:off x="3175" y="990600"/>
            <a:ext cx="9137650" cy="5038725"/>
          </a:xfrm>
          <a:prstGeom prst="rect">
            <a:avLst/>
          </a:prstGeom>
          <a:noFill/>
          <a:ln w="9525">
            <a:noFill/>
            <a:miter lim="800000"/>
            <a:headEnd/>
            <a:tailEnd/>
          </a:ln>
        </p:spPr>
      </p:pic>
      <p:sp>
        <p:nvSpPr>
          <p:cNvPr id="10" name="Rectangle 9"/>
          <p:cNvSpPr/>
          <p:nvPr/>
        </p:nvSpPr>
        <p:spPr>
          <a:xfrm>
            <a:off x="0" y="5267325"/>
            <a:ext cx="9144000" cy="762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nl-NL">
              <a:solidFill>
                <a:srgbClr val="FFFFFF"/>
              </a:solidFill>
              <a:ea typeface="ヒラギノ角ゴ Pro W3" pitchFamily="-84" charset="-128"/>
            </a:endParaRPr>
          </a:p>
        </p:txBody>
      </p:sp>
      <p:sp>
        <p:nvSpPr>
          <p:cNvPr id="16389" name="Text Box 6"/>
          <p:cNvSpPr txBox="1">
            <a:spLocks noChangeArrowheads="1"/>
          </p:cNvSpPr>
          <p:nvPr/>
        </p:nvSpPr>
        <p:spPr bwMode="auto">
          <a:xfrm>
            <a:off x="0" y="5386388"/>
            <a:ext cx="9144000" cy="523875"/>
          </a:xfrm>
          <a:prstGeom prst="rect">
            <a:avLst/>
          </a:prstGeom>
          <a:noFill/>
          <a:ln w="9525">
            <a:noFill/>
            <a:miter lim="800000"/>
            <a:headEnd/>
            <a:tailEnd/>
          </a:ln>
        </p:spPr>
        <p:txBody>
          <a:bodyPr>
            <a:spAutoFit/>
          </a:bodyPr>
          <a:lstStyle/>
          <a:p>
            <a:pPr algn="ctr"/>
            <a:r>
              <a:rPr lang="en-US" altLang="en-US" sz="2800" b="1" dirty="0">
                <a:solidFill>
                  <a:srgbClr val="055EAA"/>
                </a:solidFill>
                <a:cs typeface="Arial" pitchFamily="34" charset="0"/>
              </a:rPr>
              <a:t>World Understanding • Goodwill • Peace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2000" fill="hold"/>
                                        <p:tgtEl>
                                          <p:spTgt spid="16386"/>
                                        </p:tgtEl>
                                        <p:attrNameLst>
                                          <p:attrName>ppt_x</p:attrName>
                                        </p:attrNameLst>
                                      </p:cBhvr>
                                      <p:tavLst>
                                        <p:tav tm="0">
                                          <p:val>
                                            <p:strVal val="1+#ppt_w/2"/>
                                          </p:val>
                                        </p:tav>
                                        <p:tav tm="100000">
                                          <p:val>
                                            <p:strVal val="#ppt_x"/>
                                          </p:val>
                                        </p:tav>
                                      </p:tavLst>
                                    </p:anim>
                                    <p:anim calcmode="lin" valueType="num">
                                      <p:cBhvr additive="base">
                                        <p:cTn id="8" dur="2000" fill="hold"/>
                                        <p:tgtEl>
                                          <p:spTgt spid="1638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additive="base">
                                        <p:cTn id="12" dur="2000" fill="hold"/>
                                        <p:tgtEl>
                                          <p:spTgt spid="16387"/>
                                        </p:tgtEl>
                                        <p:attrNameLst>
                                          <p:attrName>ppt_x</p:attrName>
                                        </p:attrNameLst>
                                      </p:cBhvr>
                                      <p:tavLst>
                                        <p:tav tm="0">
                                          <p:val>
                                            <p:strVal val="#ppt_x"/>
                                          </p:val>
                                        </p:tav>
                                        <p:tav tm="100000">
                                          <p:val>
                                            <p:strVal val="#ppt_x"/>
                                          </p:val>
                                        </p:tav>
                                      </p:tavLst>
                                    </p:anim>
                                    <p:anim calcmode="lin" valueType="num">
                                      <p:cBhvr additive="base">
                                        <p:cTn id="13" dur="2000" fill="hold"/>
                                        <p:tgtEl>
                                          <p:spTgt spid="1638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6389"/>
                                        </p:tgtEl>
                                        <p:attrNameLst>
                                          <p:attrName>style.visibility</p:attrName>
                                        </p:attrNameLst>
                                      </p:cBhvr>
                                      <p:to>
                                        <p:strVal val="visible"/>
                                      </p:to>
                                    </p:set>
                                    <p:anim calcmode="lin" valueType="num">
                                      <p:cBhvr additive="base">
                                        <p:cTn id="22" dur="2000" fill="hold"/>
                                        <p:tgtEl>
                                          <p:spTgt spid="16389"/>
                                        </p:tgtEl>
                                        <p:attrNameLst>
                                          <p:attrName>ppt_x</p:attrName>
                                        </p:attrNameLst>
                                      </p:cBhvr>
                                      <p:tavLst>
                                        <p:tav tm="0">
                                          <p:val>
                                            <p:strVal val="#ppt_x"/>
                                          </p:val>
                                        </p:tav>
                                        <p:tav tm="100000">
                                          <p:val>
                                            <p:strVal val="#ppt_x"/>
                                          </p:val>
                                        </p:tav>
                                      </p:tavLst>
                                    </p:anim>
                                    <p:anim calcmode="lin" valueType="num">
                                      <p:cBhvr additive="base">
                                        <p:cTn id="23" dur="20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0" grpId="0" animBg="1"/>
      <p:bldP spid="163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3200" dirty="0"/>
              <a:t>100 jaar </a:t>
            </a:r>
            <a:r>
              <a:rPr lang="nl-NL" sz="3200" dirty="0" err="1"/>
              <a:t>TRF</a:t>
            </a:r>
            <a:endParaRPr lang="nl-NL" sz="3200" dirty="0"/>
          </a:p>
        </p:txBody>
      </p:sp>
      <p:sp>
        <p:nvSpPr>
          <p:cNvPr id="5" name="Tijdelijke aanduiding voor inhoud 4"/>
          <p:cNvSpPr>
            <a:spLocks noGrp="1"/>
          </p:cNvSpPr>
          <p:nvPr>
            <p:ph idx="1"/>
          </p:nvPr>
        </p:nvSpPr>
        <p:spPr/>
        <p:txBody>
          <a:bodyPr/>
          <a:lstStyle/>
          <a:p>
            <a:r>
              <a:rPr lang="nl-NL" dirty="0"/>
              <a:t>Filmpje 4:32 min  100 jaar TRF</a:t>
            </a:r>
          </a:p>
          <a:p>
            <a:endParaRPr lang="nl-NL" dirty="0"/>
          </a:p>
          <a:p>
            <a:r>
              <a:rPr lang="nl-NL" dirty="0">
                <a:hlinkClick r:id="rId3"/>
              </a:rPr>
              <a:t>https://www.rotary.nl/d1610/TRF/trf-100-voor-bart1.mp4</a:t>
            </a:r>
            <a:endParaRPr lang="nl-NL"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533400"/>
          </a:xfrm>
        </p:spPr>
        <p:txBody>
          <a:bodyPr anchor="ctr">
            <a:normAutofit/>
          </a:bodyPr>
          <a:lstStyle/>
          <a:p>
            <a:r>
              <a:rPr lang="en-US" sz="3200" b="1" dirty="0"/>
              <a:t>7 area of focus</a:t>
            </a:r>
          </a:p>
        </p:txBody>
      </p:sp>
      <p:pic>
        <p:nvPicPr>
          <p:cNvPr id="4" name="Afbeelding 3">
            <a:extLst>
              <a:ext uri="{FF2B5EF4-FFF2-40B4-BE49-F238E27FC236}">
                <a16:creationId xmlns:a16="http://schemas.microsoft.com/office/drawing/2014/main" id="{E0AC834F-33CE-4077-891C-89DA60CB388B}"/>
              </a:ext>
            </a:extLst>
          </p:cNvPr>
          <p:cNvPicPr>
            <a:picLocks noChangeAspect="1"/>
          </p:cNvPicPr>
          <p:nvPr/>
        </p:nvPicPr>
        <p:blipFill>
          <a:blip r:embed="rId3"/>
          <a:srcRect/>
          <a:stretch/>
        </p:blipFill>
        <p:spPr>
          <a:xfrm>
            <a:off x="0" y="1005840"/>
            <a:ext cx="9144000" cy="5926426"/>
          </a:xfrm>
          <a:prstGeom prst="rect">
            <a:avLst/>
          </a:prstGeom>
          <a:noFill/>
        </p:spPr>
      </p:pic>
    </p:spTree>
    <p:extLst>
      <p:ext uri="{BB962C8B-B14F-4D97-AF65-F5344CB8AC3E}">
        <p14:creationId xmlns:p14="http://schemas.microsoft.com/office/powerpoint/2010/main" val="6789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RI-FS13\RotaryShared\BM Images\Brian King\New Areas of Focus Images\welington_gomes_chaves-11.jpg"/>
          <p:cNvPicPr>
            <a:picLocks noChangeAspect="1" noChangeArrowheads="1"/>
          </p:cNvPicPr>
          <p:nvPr/>
        </p:nvPicPr>
        <p:blipFill>
          <a:blip r:embed="rId3"/>
          <a:srcRect t="-945" r="-12820"/>
          <a:stretch>
            <a:fillRect/>
          </a:stretch>
        </p:blipFill>
        <p:spPr bwMode="auto">
          <a:xfrm>
            <a:off x="0" y="965200"/>
            <a:ext cx="4694238" cy="2505075"/>
          </a:xfrm>
          <a:prstGeom prst="rect">
            <a:avLst/>
          </a:prstGeom>
          <a:noFill/>
          <a:ln w="9525">
            <a:noFill/>
            <a:miter lim="800000"/>
            <a:headEnd/>
            <a:tailEnd/>
          </a:ln>
        </p:spPr>
      </p:pic>
      <p:sp>
        <p:nvSpPr>
          <p:cNvPr id="29699"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dirty="0">
                <a:latin typeface="Arial Narrow" pitchFamily="34" charset="0"/>
              </a:rPr>
              <a:t>The Rotary Foundation helps provide</a:t>
            </a:r>
          </a:p>
        </p:txBody>
      </p:sp>
      <p:pic>
        <p:nvPicPr>
          <p:cNvPr id="29700" name="Picture 6" descr="\\RI-FS13\RotaryShared\BM Images\Brian King\New Areas of Focus Images\20100128_GT_227.jpg"/>
          <p:cNvPicPr>
            <a:picLocks noChangeAspect="1" noChangeArrowheads="1"/>
          </p:cNvPicPr>
          <p:nvPr/>
        </p:nvPicPr>
        <p:blipFill>
          <a:blip r:embed="rId4"/>
          <a:srcRect/>
          <a:stretch>
            <a:fillRect/>
          </a:stretch>
        </p:blipFill>
        <p:spPr bwMode="auto">
          <a:xfrm>
            <a:off x="5576888" y="990600"/>
            <a:ext cx="3567112" cy="2459038"/>
          </a:xfrm>
          <a:prstGeom prst="rect">
            <a:avLst/>
          </a:prstGeom>
          <a:noFill/>
          <a:ln w="9525">
            <a:noFill/>
            <a:miter lim="800000"/>
            <a:headEnd/>
            <a:tailEnd/>
          </a:ln>
        </p:spPr>
      </p:pic>
      <p:pic>
        <p:nvPicPr>
          <p:cNvPr id="8" name="Picture 6" descr="R:\BM Images\Brian King\New Areas of Focus Images\20090407_UG_337.jpg"/>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t="-3274" b="-3197"/>
          <a:stretch/>
        </p:blipFill>
        <p:spPr bwMode="auto">
          <a:xfrm>
            <a:off x="2948897" y="685200"/>
            <a:ext cx="2892741" cy="3072384"/>
          </a:xfrm>
          <a:prstGeom prst="rect">
            <a:avLst/>
          </a:prstGeom>
          <a:noFill/>
          <a:ln>
            <a:noFill/>
          </a:ln>
          <a:scene3d>
            <a:camera prst="orthographicFront">
              <a:rot lat="0" lon="0" rev="209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2"/>
          <p:cNvSpPr txBox="1">
            <a:spLocks noChangeArrowheads="1"/>
          </p:cNvSpPr>
          <p:nvPr/>
        </p:nvSpPr>
        <p:spPr bwMode="auto">
          <a:xfrm>
            <a:off x="0" y="3429000"/>
            <a:ext cx="9144000" cy="2133600"/>
          </a:xfrm>
          <a:prstGeom prst="rect">
            <a:avLst/>
          </a:prstGeom>
          <a:solidFill>
            <a:schemeClr val="bg1"/>
          </a:solidFill>
          <a:ln w="9525">
            <a:noFill/>
            <a:miter lim="800000"/>
            <a:headEnd/>
            <a:tailEnd/>
          </a:ln>
        </p:spPr>
        <p:txBody>
          <a:bodyPr tIns="228600"/>
          <a:lstStyle/>
          <a:p>
            <a:pPr marL="342900" indent="-342900" algn="ctr" defTabSz="457200">
              <a:spcAft>
                <a:spcPts val="600"/>
              </a:spcAft>
            </a:pPr>
            <a:r>
              <a:rPr lang="en-US" altLang="ja-JP" sz="3200" dirty="0">
                <a:solidFill>
                  <a:srgbClr val="58585A"/>
                </a:solidFill>
                <a:cs typeface="Arial" pitchFamily="34" charset="0"/>
              </a:rPr>
              <a:t>School supplies </a:t>
            </a:r>
            <a:r>
              <a:rPr lang="en-US" altLang="ja-JP" dirty="0">
                <a:solidFill>
                  <a:srgbClr val="58585A"/>
                </a:solidFill>
                <a:cs typeface="Arial" pitchFamily="34" charset="0"/>
              </a:rPr>
              <a:t>(links, Honduras)</a:t>
            </a:r>
          </a:p>
          <a:p>
            <a:pPr marL="342900" indent="-342900" algn="ctr" defTabSz="457200">
              <a:spcAft>
                <a:spcPts val="600"/>
              </a:spcAft>
            </a:pPr>
            <a:r>
              <a:rPr lang="en-US" altLang="en-US" sz="3200" dirty="0">
                <a:solidFill>
                  <a:srgbClr val="58585A"/>
                </a:solidFill>
                <a:cs typeface="Arial" pitchFamily="34" charset="0"/>
              </a:rPr>
              <a:t>Malaria tests </a:t>
            </a:r>
            <a:r>
              <a:rPr lang="en-US" altLang="en-US" dirty="0">
                <a:solidFill>
                  <a:srgbClr val="58585A"/>
                </a:solidFill>
                <a:cs typeface="Arial" pitchFamily="34" charset="0"/>
              </a:rPr>
              <a:t>(</a:t>
            </a:r>
            <a:r>
              <a:rPr lang="en-US" altLang="en-US" dirty="0" err="1">
                <a:solidFill>
                  <a:srgbClr val="58585A"/>
                </a:solidFill>
                <a:cs typeface="Arial" pitchFamily="34" charset="0"/>
              </a:rPr>
              <a:t>midden</a:t>
            </a:r>
            <a:r>
              <a:rPr lang="en-US" altLang="en-US" dirty="0">
                <a:solidFill>
                  <a:srgbClr val="58585A"/>
                </a:solidFill>
                <a:cs typeface="Arial" pitchFamily="34" charset="0"/>
              </a:rPr>
              <a:t>, Mali)</a:t>
            </a:r>
          </a:p>
          <a:p>
            <a:pPr marL="342900" indent="-342900" algn="ctr" defTabSz="457200">
              <a:spcAft>
                <a:spcPts val="600"/>
              </a:spcAft>
            </a:pPr>
            <a:r>
              <a:rPr lang="en-US" altLang="en-US" sz="3200" dirty="0">
                <a:solidFill>
                  <a:srgbClr val="58585A"/>
                </a:solidFill>
                <a:cs typeface="Arial" pitchFamily="34" charset="0"/>
              </a:rPr>
              <a:t>Water-hygiene training </a:t>
            </a:r>
            <a:r>
              <a:rPr lang="en-US" altLang="en-US" dirty="0">
                <a:solidFill>
                  <a:srgbClr val="58585A"/>
                </a:solidFill>
                <a:cs typeface="Arial" pitchFamily="34" charset="0"/>
              </a:rPr>
              <a:t>(</a:t>
            </a:r>
            <a:r>
              <a:rPr lang="en-US" altLang="en-US" dirty="0" err="1">
                <a:solidFill>
                  <a:srgbClr val="58585A"/>
                </a:solidFill>
                <a:cs typeface="Arial" pitchFamily="34" charset="0"/>
              </a:rPr>
              <a:t>rechts</a:t>
            </a:r>
            <a:r>
              <a:rPr lang="en-US" altLang="en-US" dirty="0">
                <a:solidFill>
                  <a:srgbClr val="58585A"/>
                </a:solidFill>
                <a:cs typeface="Arial" pitchFamily="34" charset="0"/>
              </a:rPr>
              <a:t>, Peru)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2000" fill="hold"/>
                                        <p:tgtEl>
                                          <p:spTgt spid="29699"/>
                                        </p:tgtEl>
                                        <p:attrNameLst>
                                          <p:attrName>ppt_x</p:attrName>
                                        </p:attrNameLst>
                                      </p:cBhvr>
                                      <p:tavLst>
                                        <p:tav tm="0">
                                          <p:val>
                                            <p:strVal val="1+#ppt_w/2"/>
                                          </p:val>
                                        </p:tav>
                                        <p:tav tm="100000">
                                          <p:val>
                                            <p:strVal val="#ppt_x"/>
                                          </p:val>
                                        </p:tav>
                                      </p:tavLst>
                                    </p:anim>
                                    <p:anim calcmode="lin" valueType="num">
                                      <p:cBhvr additive="base">
                                        <p:cTn id="8" dur="2000" fill="hold"/>
                                        <p:tgtEl>
                                          <p:spTgt spid="2969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additive="base">
                                        <p:cTn id="12" dur="2000" fill="hold"/>
                                        <p:tgtEl>
                                          <p:spTgt spid="29698"/>
                                        </p:tgtEl>
                                        <p:attrNameLst>
                                          <p:attrName>ppt_x</p:attrName>
                                        </p:attrNameLst>
                                      </p:cBhvr>
                                      <p:tavLst>
                                        <p:tav tm="0">
                                          <p:val>
                                            <p:strVal val="1+#ppt_w/2"/>
                                          </p:val>
                                        </p:tav>
                                        <p:tav tm="100000">
                                          <p:val>
                                            <p:strVal val="#ppt_x"/>
                                          </p:val>
                                        </p:tav>
                                      </p:tavLst>
                                    </p:anim>
                                    <p:anim calcmode="lin" valueType="num">
                                      <p:cBhvr additive="base">
                                        <p:cTn id="13" dur="2000" fill="hold"/>
                                        <p:tgtEl>
                                          <p:spTgt spid="2969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9702">
                                            <p:txEl>
                                              <p:pRg st="0" end="0"/>
                                            </p:txEl>
                                          </p:spTgt>
                                        </p:tgtEl>
                                        <p:attrNameLst>
                                          <p:attrName>style.visibility</p:attrName>
                                        </p:attrNameLst>
                                      </p:cBhvr>
                                      <p:to>
                                        <p:strVal val="visible"/>
                                      </p:to>
                                    </p:set>
                                    <p:anim calcmode="lin" valueType="num">
                                      <p:cBhvr additive="base">
                                        <p:cTn id="17" dur="2000" fill="hold"/>
                                        <p:tgtEl>
                                          <p:spTgt spid="29702">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970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1+#ppt_w/2"/>
                                          </p:val>
                                        </p:tav>
                                        <p:tav tm="100000">
                                          <p:val>
                                            <p:strVal val="#ppt_x"/>
                                          </p:val>
                                        </p:tav>
                                      </p:tavLst>
                                    </p:anim>
                                    <p:anim calcmode="lin" valueType="num">
                                      <p:cBhvr additive="base">
                                        <p:cTn id="23" dur="2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29702">
                                            <p:txEl>
                                              <p:pRg st="1" end="1"/>
                                            </p:txEl>
                                          </p:spTgt>
                                        </p:tgtEl>
                                        <p:attrNameLst>
                                          <p:attrName>style.visibility</p:attrName>
                                        </p:attrNameLst>
                                      </p:cBhvr>
                                      <p:to>
                                        <p:strVal val="visible"/>
                                      </p:to>
                                    </p:set>
                                    <p:anim calcmode="lin" valueType="num">
                                      <p:cBhvr additive="base">
                                        <p:cTn id="27" dur="2000" fill="hold"/>
                                        <p:tgtEl>
                                          <p:spTgt spid="29702">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9702">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29700"/>
                                        </p:tgtEl>
                                        <p:attrNameLst>
                                          <p:attrName>style.visibility</p:attrName>
                                        </p:attrNameLst>
                                      </p:cBhvr>
                                      <p:to>
                                        <p:strVal val="visible"/>
                                      </p:to>
                                    </p:set>
                                    <p:anim calcmode="lin" valueType="num">
                                      <p:cBhvr additive="base">
                                        <p:cTn id="32" dur="2000" fill="hold"/>
                                        <p:tgtEl>
                                          <p:spTgt spid="29700"/>
                                        </p:tgtEl>
                                        <p:attrNameLst>
                                          <p:attrName>ppt_x</p:attrName>
                                        </p:attrNameLst>
                                      </p:cBhvr>
                                      <p:tavLst>
                                        <p:tav tm="0">
                                          <p:val>
                                            <p:strVal val="1+#ppt_w/2"/>
                                          </p:val>
                                        </p:tav>
                                        <p:tav tm="100000">
                                          <p:val>
                                            <p:strVal val="#ppt_x"/>
                                          </p:val>
                                        </p:tav>
                                      </p:tavLst>
                                    </p:anim>
                                    <p:anim calcmode="lin" valueType="num">
                                      <p:cBhvr additive="base">
                                        <p:cTn id="33" dur="2000" fill="hold"/>
                                        <p:tgtEl>
                                          <p:spTgt spid="29700"/>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29702">
                                            <p:txEl>
                                              <p:pRg st="2" end="2"/>
                                            </p:txEl>
                                          </p:spTgt>
                                        </p:tgtEl>
                                        <p:attrNameLst>
                                          <p:attrName>style.visibility</p:attrName>
                                        </p:attrNameLst>
                                      </p:cBhvr>
                                      <p:to>
                                        <p:strVal val="visible"/>
                                      </p:to>
                                    </p:set>
                                    <p:anim calcmode="lin" valueType="num">
                                      <p:cBhvr additive="base">
                                        <p:cTn id="37" dur="2000" fill="hold"/>
                                        <p:tgtEl>
                                          <p:spTgt spid="29702">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97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treets_polio_patna_13"/>
          <p:cNvPicPr>
            <a:picLocks noChangeAspect="1" noChangeArrowheads="1"/>
          </p:cNvPicPr>
          <p:nvPr/>
        </p:nvPicPr>
        <p:blipFill>
          <a:blip r:embed="rId3"/>
          <a:srcRect/>
          <a:stretch>
            <a:fillRect/>
          </a:stretch>
        </p:blipFill>
        <p:spPr bwMode="auto">
          <a:xfrm>
            <a:off x="2362200" y="987425"/>
            <a:ext cx="3429000" cy="2395538"/>
          </a:xfrm>
          <a:prstGeom prst="rect">
            <a:avLst/>
          </a:prstGeom>
          <a:noFill/>
          <a:ln w="9525">
            <a:noFill/>
            <a:miter lim="800000"/>
            <a:headEnd/>
            <a:tailEnd/>
          </a:ln>
        </p:spPr>
      </p:pic>
      <p:sp>
        <p:nvSpPr>
          <p:cNvPr id="30723"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dirty="0">
                <a:latin typeface="Arial Narrow" pitchFamily="34" charset="0"/>
              </a:rPr>
              <a:t>The Rotary Foundation helps provide</a:t>
            </a:r>
          </a:p>
        </p:txBody>
      </p:sp>
      <p:pic>
        <p:nvPicPr>
          <p:cNvPr id="30724" name="Picture 7" descr="\\RI-FS13\TRF Department\RF300\FN 500s\Annual Giving Officers\_RACHEL-27 &amp; 21B\EREY Brochures\Rotary Images\20100203_GT_123[1].JPG"/>
          <p:cNvPicPr>
            <a:picLocks noChangeAspect="1" noChangeArrowheads="1"/>
          </p:cNvPicPr>
          <p:nvPr/>
        </p:nvPicPr>
        <p:blipFill>
          <a:blip r:embed="rId4"/>
          <a:srcRect/>
          <a:stretch>
            <a:fillRect/>
          </a:stretch>
        </p:blipFill>
        <p:spPr bwMode="auto">
          <a:xfrm>
            <a:off x="5781675" y="985838"/>
            <a:ext cx="3429001" cy="2384425"/>
          </a:xfrm>
          <a:prstGeom prst="rect">
            <a:avLst/>
          </a:prstGeom>
          <a:noFill/>
          <a:ln w="9525">
            <a:noFill/>
            <a:miter lim="800000"/>
            <a:headEnd/>
            <a:tailEnd/>
          </a:ln>
        </p:spPr>
      </p:pic>
      <p:pic>
        <p:nvPicPr>
          <p:cNvPr id="30725" name="Picture 1"/>
          <p:cNvPicPr>
            <a:picLocks noChangeAspect="1"/>
          </p:cNvPicPr>
          <p:nvPr/>
        </p:nvPicPr>
        <p:blipFill>
          <a:blip r:embed="rId5"/>
          <a:srcRect t="-3" r="-2966"/>
          <a:stretch>
            <a:fillRect/>
          </a:stretch>
        </p:blipFill>
        <p:spPr bwMode="auto">
          <a:xfrm>
            <a:off x="-36513" y="990600"/>
            <a:ext cx="3108326" cy="2286000"/>
          </a:xfrm>
          <a:prstGeom prst="rect">
            <a:avLst/>
          </a:prstGeom>
          <a:noFill/>
          <a:ln w="9525">
            <a:noFill/>
            <a:miter lim="800000"/>
            <a:headEnd/>
            <a:tailEnd/>
          </a:ln>
        </p:spPr>
      </p:pic>
      <p:sp>
        <p:nvSpPr>
          <p:cNvPr id="30726" name="Rectangle 2"/>
          <p:cNvSpPr txBox="1">
            <a:spLocks noChangeArrowheads="1"/>
          </p:cNvSpPr>
          <p:nvPr/>
        </p:nvSpPr>
        <p:spPr bwMode="auto">
          <a:xfrm>
            <a:off x="0" y="3260725"/>
            <a:ext cx="9144000" cy="2212975"/>
          </a:xfrm>
          <a:prstGeom prst="rect">
            <a:avLst/>
          </a:prstGeom>
          <a:solidFill>
            <a:schemeClr val="bg1"/>
          </a:solidFill>
          <a:ln w="9525">
            <a:noFill/>
            <a:miter lim="800000"/>
            <a:headEnd/>
            <a:tailEnd/>
          </a:ln>
        </p:spPr>
        <p:txBody>
          <a:bodyPr lIns="0" tIns="0" rIns="0" bIns="0" anchor="ctr"/>
          <a:lstStyle/>
          <a:p>
            <a:pPr marL="285750" indent="-285750" algn="ctr" defTabSz="457200">
              <a:spcAft>
                <a:spcPts val="600"/>
              </a:spcAft>
            </a:pPr>
            <a:r>
              <a:rPr lang="en-US" altLang="ja-JP" sz="3200" dirty="0">
                <a:solidFill>
                  <a:srgbClr val="58585A"/>
                </a:solidFill>
                <a:cs typeface="Arial" pitchFamily="34" charset="0"/>
              </a:rPr>
              <a:t>HIV antiretroviral drugs </a:t>
            </a:r>
            <a:r>
              <a:rPr lang="en-US" altLang="ja-JP" dirty="0">
                <a:solidFill>
                  <a:srgbClr val="58585A"/>
                </a:solidFill>
                <a:cs typeface="Arial" pitchFamily="34" charset="0"/>
              </a:rPr>
              <a:t>(links, Liberia)</a:t>
            </a:r>
          </a:p>
          <a:p>
            <a:pPr marL="285750" indent="-285750" algn="ctr" defTabSz="457200">
              <a:spcAft>
                <a:spcPts val="600"/>
              </a:spcAft>
            </a:pPr>
            <a:r>
              <a:rPr lang="en-US" altLang="ja-JP" sz="3200" dirty="0">
                <a:solidFill>
                  <a:srgbClr val="58585A"/>
                </a:solidFill>
                <a:cs typeface="Arial" pitchFamily="34" charset="0"/>
              </a:rPr>
              <a:t>Mobility for disabled youth </a:t>
            </a:r>
            <a:r>
              <a:rPr lang="en-US" altLang="ja-JP" dirty="0">
                <a:solidFill>
                  <a:srgbClr val="58585A"/>
                </a:solidFill>
                <a:cs typeface="Arial" pitchFamily="34" charset="0"/>
              </a:rPr>
              <a:t>(</a:t>
            </a:r>
            <a:r>
              <a:rPr lang="en-US" altLang="ja-JP" dirty="0" err="1">
                <a:solidFill>
                  <a:srgbClr val="58585A"/>
                </a:solidFill>
                <a:cs typeface="Arial" pitchFamily="34" charset="0"/>
              </a:rPr>
              <a:t>midden</a:t>
            </a:r>
            <a:r>
              <a:rPr lang="en-US" altLang="ja-JP" dirty="0">
                <a:solidFill>
                  <a:srgbClr val="58585A"/>
                </a:solidFill>
                <a:cs typeface="Arial" pitchFamily="34" charset="0"/>
              </a:rPr>
              <a:t>, India)</a:t>
            </a:r>
          </a:p>
          <a:p>
            <a:pPr marL="285750" indent="-285750" algn="ctr" defTabSz="457200">
              <a:spcAft>
                <a:spcPts val="600"/>
              </a:spcAft>
            </a:pPr>
            <a:r>
              <a:rPr lang="en-US" altLang="ja-JP" sz="3200" dirty="0">
                <a:solidFill>
                  <a:srgbClr val="58585A"/>
                </a:solidFill>
                <a:cs typeface="Arial" pitchFamily="34" charset="0"/>
              </a:rPr>
              <a:t>Domestic abuse education </a:t>
            </a:r>
            <a:r>
              <a:rPr lang="en-US" altLang="ja-JP" dirty="0">
                <a:solidFill>
                  <a:srgbClr val="58585A"/>
                </a:solidFill>
                <a:cs typeface="Arial" pitchFamily="34" charset="0"/>
              </a:rPr>
              <a:t>(</a:t>
            </a:r>
            <a:r>
              <a:rPr lang="en-US" altLang="ja-JP" dirty="0" err="1">
                <a:solidFill>
                  <a:srgbClr val="58585A"/>
                </a:solidFill>
                <a:cs typeface="Arial" pitchFamily="34" charset="0"/>
              </a:rPr>
              <a:t>rechts</a:t>
            </a:r>
            <a:r>
              <a:rPr lang="en-US" altLang="ja-JP" dirty="0">
                <a:solidFill>
                  <a:srgbClr val="58585A"/>
                </a:solidFill>
                <a:cs typeface="Arial" pitchFamily="34" charset="0"/>
              </a:rPr>
              <a:t>, Texas)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2000" fill="hold"/>
                                        <p:tgtEl>
                                          <p:spTgt spid="30723"/>
                                        </p:tgtEl>
                                        <p:attrNameLst>
                                          <p:attrName>ppt_x</p:attrName>
                                        </p:attrNameLst>
                                      </p:cBhvr>
                                      <p:tavLst>
                                        <p:tav tm="0">
                                          <p:val>
                                            <p:strVal val="1+#ppt_w/2"/>
                                          </p:val>
                                        </p:tav>
                                        <p:tav tm="100000">
                                          <p:val>
                                            <p:strVal val="#ppt_x"/>
                                          </p:val>
                                        </p:tav>
                                      </p:tavLst>
                                    </p:anim>
                                    <p:anim calcmode="lin" valueType="num">
                                      <p:cBhvr additive="base">
                                        <p:cTn id="8" dur="2000" fill="hold"/>
                                        <p:tgtEl>
                                          <p:spTgt spid="3072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additive="base">
                                        <p:cTn id="12" dur="2000" fill="hold"/>
                                        <p:tgtEl>
                                          <p:spTgt spid="30725"/>
                                        </p:tgtEl>
                                        <p:attrNameLst>
                                          <p:attrName>ppt_x</p:attrName>
                                        </p:attrNameLst>
                                      </p:cBhvr>
                                      <p:tavLst>
                                        <p:tav tm="0">
                                          <p:val>
                                            <p:strVal val="1+#ppt_w/2"/>
                                          </p:val>
                                        </p:tav>
                                        <p:tav tm="100000">
                                          <p:val>
                                            <p:strVal val="#ppt_x"/>
                                          </p:val>
                                        </p:tav>
                                      </p:tavLst>
                                    </p:anim>
                                    <p:anim calcmode="lin" valueType="num">
                                      <p:cBhvr additive="base">
                                        <p:cTn id="13" dur="2000" fill="hold"/>
                                        <p:tgtEl>
                                          <p:spTgt spid="3072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0726">
                                            <p:txEl>
                                              <p:pRg st="0" end="0"/>
                                            </p:txEl>
                                          </p:spTgt>
                                        </p:tgtEl>
                                        <p:attrNameLst>
                                          <p:attrName>style.visibility</p:attrName>
                                        </p:attrNameLst>
                                      </p:cBhvr>
                                      <p:to>
                                        <p:strVal val="visible"/>
                                      </p:to>
                                    </p:set>
                                    <p:anim calcmode="lin" valueType="num">
                                      <p:cBhvr additive="base">
                                        <p:cTn id="17" dur="2000" fill="hold"/>
                                        <p:tgtEl>
                                          <p:spTgt spid="30726">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072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30722"/>
                                        </p:tgtEl>
                                        <p:attrNameLst>
                                          <p:attrName>style.visibility</p:attrName>
                                        </p:attrNameLst>
                                      </p:cBhvr>
                                      <p:to>
                                        <p:strVal val="visible"/>
                                      </p:to>
                                    </p:set>
                                    <p:anim calcmode="lin" valueType="num">
                                      <p:cBhvr additive="base">
                                        <p:cTn id="22" dur="2000" fill="hold"/>
                                        <p:tgtEl>
                                          <p:spTgt spid="30722"/>
                                        </p:tgtEl>
                                        <p:attrNameLst>
                                          <p:attrName>ppt_x</p:attrName>
                                        </p:attrNameLst>
                                      </p:cBhvr>
                                      <p:tavLst>
                                        <p:tav tm="0">
                                          <p:val>
                                            <p:strVal val="1+#ppt_w/2"/>
                                          </p:val>
                                        </p:tav>
                                        <p:tav tm="100000">
                                          <p:val>
                                            <p:strVal val="#ppt_x"/>
                                          </p:val>
                                        </p:tav>
                                      </p:tavLst>
                                    </p:anim>
                                    <p:anim calcmode="lin" valueType="num">
                                      <p:cBhvr additive="base">
                                        <p:cTn id="23" dur="2000" fill="hold"/>
                                        <p:tgtEl>
                                          <p:spTgt spid="30722"/>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0726">
                                            <p:txEl>
                                              <p:pRg st="1" end="1"/>
                                            </p:txEl>
                                          </p:spTgt>
                                        </p:tgtEl>
                                        <p:attrNameLst>
                                          <p:attrName>style.visibility</p:attrName>
                                        </p:attrNameLst>
                                      </p:cBhvr>
                                      <p:to>
                                        <p:strVal val="visible"/>
                                      </p:to>
                                    </p:set>
                                    <p:anim calcmode="lin" valueType="num">
                                      <p:cBhvr additive="base">
                                        <p:cTn id="27" dur="2000" fill="hold"/>
                                        <p:tgtEl>
                                          <p:spTgt spid="30726">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0726">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30724"/>
                                        </p:tgtEl>
                                        <p:attrNameLst>
                                          <p:attrName>style.visibility</p:attrName>
                                        </p:attrNameLst>
                                      </p:cBhvr>
                                      <p:to>
                                        <p:strVal val="visible"/>
                                      </p:to>
                                    </p:set>
                                    <p:anim calcmode="lin" valueType="num">
                                      <p:cBhvr additive="base">
                                        <p:cTn id="32" dur="2000" fill="hold"/>
                                        <p:tgtEl>
                                          <p:spTgt spid="30724"/>
                                        </p:tgtEl>
                                        <p:attrNameLst>
                                          <p:attrName>ppt_x</p:attrName>
                                        </p:attrNameLst>
                                      </p:cBhvr>
                                      <p:tavLst>
                                        <p:tav tm="0">
                                          <p:val>
                                            <p:strVal val="1+#ppt_w/2"/>
                                          </p:val>
                                        </p:tav>
                                        <p:tav tm="100000">
                                          <p:val>
                                            <p:strVal val="#ppt_x"/>
                                          </p:val>
                                        </p:tav>
                                      </p:tavLst>
                                    </p:anim>
                                    <p:anim calcmode="lin" valueType="num">
                                      <p:cBhvr additive="base">
                                        <p:cTn id="33" dur="2000" fill="hold"/>
                                        <p:tgtEl>
                                          <p:spTgt spid="30724"/>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0726">
                                            <p:txEl>
                                              <p:pRg st="2" end="2"/>
                                            </p:txEl>
                                          </p:spTgt>
                                        </p:tgtEl>
                                        <p:attrNameLst>
                                          <p:attrName>style.visibility</p:attrName>
                                        </p:attrNameLst>
                                      </p:cBhvr>
                                      <p:to>
                                        <p:strVal val="visible"/>
                                      </p:to>
                                    </p:set>
                                    <p:anim calcmode="lin" valueType="num">
                                      <p:cBhvr additive="base">
                                        <p:cTn id="37" dur="2000" fill="hold"/>
                                        <p:tgtEl>
                                          <p:spTgt spid="30726">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07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nl-NL" sz="3200" b="1" dirty="0">
                <a:latin typeface="Arial Narrow" pitchFamily="34" charset="0"/>
              </a:rPr>
              <a:t>uw Rotary Foundation bijdrage</a:t>
            </a:r>
            <a:endParaRPr lang="en-US" altLang="en-US" sz="3200" b="1" dirty="0">
              <a:latin typeface="Arial Narrow" pitchFamily="34" charset="0"/>
            </a:endParaRPr>
          </a:p>
        </p:txBody>
      </p:sp>
      <p:sp>
        <p:nvSpPr>
          <p:cNvPr id="5" name="Tijdelijke aanduiding voor inhoud 4"/>
          <p:cNvSpPr>
            <a:spLocks noGrp="1"/>
          </p:cNvSpPr>
          <p:nvPr>
            <p:ph idx="1"/>
          </p:nvPr>
        </p:nvSpPr>
        <p:spPr/>
        <p:txBody>
          <a:bodyPr/>
          <a:lstStyle/>
          <a:p>
            <a:endParaRPr lang="nl-NL"/>
          </a:p>
        </p:txBody>
      </p:sp>
      <p:pic>
        <p:nvPicPr>
          <p:cNvPr id="24579" name="Picture 7" descr="\\RI-FS13\RotaryShared\BM Images\Brian King\New Areas of Focus Images\20090331_LK_021.jpg"/>
          <p:cNvPicPr>
            <a:picLocks noChangeAspect="1" noChangeArrowheads="1"/>
          </p:cNvPicPr>
          <p:nvPr/>
        </p:nvPicPr>
        <p:blipFill>
          <a:blip r:embed="rId3"/>
          <a:srcRect/>
          <a:stretch>
            <a:fillRect/>
          </a:stretch>
        </p:blipFill>
        <p:spPr bwMode="auto">
          <a:xfrm>
            <a:off x="0" y="990600"/>
            <a:ext cx="9144000" cy="4846638"/>
          </a:xfrm>
          <a:prstGeom prst="rect">
            <a:avLst/>
          </a:prstGeom>
          <a:noFill/>
          <a:ln w="9525">
            <a:noFill/>
            <a:miter lim="800000"/>
            <a:headEnd/>
            <a:tailEnd/>
          </a:ln>
        </p:spPr>
      </p:pic>
      <p:sp>
        <p:nvSpPr>
          <p:cNvPr id="7" name="Rechthoek 6"/>
          <p:cNvSpPr/>
          <p:nvPr/>
        </p:nvSpPr>
        <p:spPr>
          <a:xfrm>
            <a:off x="0" y="5638800"/>
            <a:ext cx="9144000" cy="584775"/>
          </a:xfrm>
          <a:prstGeom prst="rect">
            <a:avLst/>
          </a:prstGeom>
          <a:solidFill>
            <a:srgbClr val="00AEEF"/>
          </a:solidFill>
        </p:spPr>
        <p:txBody>
          <a:bodyPr wrap="square">
            <a:spAutoFit/>
          </a:bodyPr>
          <a:lstStyle/>
          <a:p>
            <a:pPr algn="ctr"/>
            <a:r>
              <a:rPr lang="en-US" altLang="en-US" sz="3200" b="1" dirty="0">
                <a:solidFill>
                  <a:schemeClr val="bg1"/>
                </a:solidFill>
                <a:latin typeface="Arial Narrow" pitchFamily="34" charset="0"/>
              </a:rPr>
              <a:t>EVERY ROTARIAN, EVERY YEAR</a:t>
            </a:r>
            <a:endParaRPr lang="nl-NL" sz="3200" dirty="0">
              <a:solidFill>
                <a:schemeClr val="bg1"/>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2000" fill="hold"/>
                                        <p:tgtEl>
                                          <p:spTgt spid="24578"/>
                                        </p:tgtEl>
                                        <p:attrNameLst>
                                          <p:attrName>ppt_x</p:attrName>
                                        </p:attrNameLst>
                                      </p:cBhvr>
                                      <p:tavLst>
                                        <p:tav tm="0">
                                          <p:val>
                                            <p:strVal val="1+#ppt_w/2"/>
                                          </p:val>
                                        </p:tav>
                                        <p:tav tm="100000">
                                          <p:val>
                                            <p:strVal val="#ppt_x"/>
                                          </p:val>
                                        </p:tav>
                                      </p:tavLst>
                                    </p:anim>
                                    <p:anim calcmode="lin" valueType="num">
                                      <p:cBhvr additive="base">
                                        <p:cTn id="8" dur="2000" fill="hold"/>
                                        <p:tgtEl>
                                          <p:spTgt spid="2457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2000" fill="hold"/>
                                        <p:tgtEl>
                                          <p:spTgt spid="24579"/>
                                        </p:tgtEl>
                                        <p:attrNameLst>
                                          <p:attrName>ppt_x</p:attrName>
                                        </p:attrNameLst>
                                      </p:cBhvr>
                                      <p:tavLst>
                                        <p:tav tm="0">
                                          <p:val>
                                            <p:strVal val="#ppt_x"/>
                                          </p:val>
                                        </p:tav>
                                        <p:tav tm="100000">
                                          <p:val>
                                            <p:strVal val="#ppt_x"/>
                                          </p:val>
                                        </p:tav>
                                      </p:tavLst>
                                    </p:anim>
                                    <p:anim calcmode="lin" valueType="num">
                                      <p:cBhvr additive="base">
                                        <p:cTn id="13" dur="2000" fill="hold"/>
                                        <p:tgtEl>
                                          <p:spTgt spid="24579"/>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200" b="1" dirty="0">
                <a:ea typeface="ＭＳ Ｐゴシック" pitchFamily="34" charset="-128"/>
              </a:rPr>
              <a:t>de </a:t>
            </a:r>
            <a:r>
              <a:rPr lang="en-US" sz="3200" b="1" dirty="0" err="1">
                <a:ea typeface="ＭＳ Ｐゴシック" pitchFamily="34" charset="-128"/>
              </a:rPr>
              <a:t>drie</a:t>
            </a:r>
            <a:r>
              <a:rPr lang="en-US" sz="3200" b="1" dirty="0">
                <a:ea typeface="ＭＳ Ｐゴシック" pitchFamily="34" charset="-128"/>
              </a:rPr>
              <a:t> </a:t>
            </a:r>
            <a:r>
              <a:rPr lang="en-US" sz="3200" b="1" dirty="0" err="1">
                <a:ea typeface="ＭＳ Ｐゴシック" pitchFamily="34" charset="-128"/>
              </a:rPr>
              <a:t>fondsen</a:t>
            </a:r>
            <a:endParaRPr lang="nl-NL" sz="32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19200"/>
            <a:ext cx="2566987" cy="218916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1219200"/>
            <a:ext cx="2609850" cy="22367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txBox="1">
            <a:spLocks noChangeArrowheads="1"/>
          </p:cNvSpPr>
          <p:nvPr/>
        </p:nvSpPr>
        <p:spPr bwMode="auto">
          <a:xfrm>
            <a:off x="6324600" y="3581400"/>
            <a:ext cx="2667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914400" eaLnBrk="1" hangingPunct="1">
              <a:buFontTx/>
              <a:buNone/>
              <a:defRPr/>
            </a:pPr>
            <a:r>
              <a:rPr lang="en-US" sz="2000" b="1" kern="0" dirty="0">
                <a:solidFill>
                  <a:srgbClr val="585858"/>
                </a:solidFill>
                <a:latin typeface="Georgia" pitchFamily="18" charset="0"/>
                <a:cs typeface="Arial"/>
              </a:rPr>
              <a:t>Endowment Fund</a:t>
            </a:r>
          </a:p>
          <a:p>
            <a:pPr marL="0" indent="0" algn="ctr" defTabSz="914400" eaLnBrk="1" hangingPunct="1">
              <a:buFontTx/>
              <a:buNone/>
              <a:defRPr/>
            </a:pPr>
            <a:r>
              <a:rPr lang="en-US" sz="2000" kern="0" dirty="0">
                <a:solidFill>
                  <a:srgbClr val="585858"/>
                </a:solidFill>
                <a:latin typeface="Georgia" pitchFamily="18" charset="0"/>
                <a:cs typeface="Arial"/>
              </a:rPr>
              <a:t>To Secure Tomorrow</a:t>
            </a:r>
          </a:p>
          <a:p>
            <a:pPr eaLnBrk="1" hangingPunct="1">
              <a:buFont typeface="Arial" pitchFamily="34" charset="0"/>
              <a:buChar char="•"/>
              <a:defRPr/>
            </a:pPr>
            <a:endParaRPr lang="en-US" sz="1600" kern="0" dirty="0">
              <a:solidFill>
                <a:srgbClr val="585858"/>
              </a:solidFill>
              <a:latin typeface="Georgia" pitchFamily="18" charset="0"/>
              <a:cs typeface="Arial"/>
            </a:endParaRPr>
          </a:p>
          <a:p>
            <a:pPr eaLnBrk="1" hangingPunct="1">
              <a:buFont typeface="Arial" pitchFamily="34" charset="0"/>
              <a:buChar char="•"/>
              <a:defRPr/>
            </a:pPr>
            <a:r>
              <a:rPr lang="en-US" sz="1600" kern="0" dirty="0" err="1">
                <a:solidFill>
                  <a:srgbClr val="585858"/>
                </a:solidFill>
                <a:latin typeface="Georgia" pitchFamily="18" charset="0"/>
                <a:cs typeface="Arial"/>
              </a:rPr>
              <a:t>geoormerkt</a:t>
            </a:r>
            <a:r>
              <a:rPr lang="en-US" sz="1600" kern="0" dirty="0">
                <a:solidFill>
                  <a:srgbClr val="585858"/>
                </a:solidFill>
                <a:latin typeface="Georgia" pitchFamily="18" charset="0"/>
                <a:cs typeface="Arial"/>
              </a:rPr>
              <a:t> geld </a:t>
            </a:r>
            <a:r>
              <a:rPr lang="en-US" sz="1600" kern="0" dirty="0" err="1">
                <a:solidFill>
                  <a:srgbClr val="585858"/>
                </a:solidFill>
                <a:latin typeface="Georgia" pitchFamily="18" charset="0"/>
                <a:cs typeface="Arial"/>
              </a:rPr>
              <a:t>uit</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legaten</a:t>
            </a:r>
            <a:r>
              <a:rPr lang="en-US" sz="1600" kern="0" dirty="0">
                <a:solidFill>
                  <a:srgbClr val="585858"/>
                </a:solidFill>
                <a:latin typeface="Georgia" pitchFamily="18" charset="0"/>
                <a:cs typeface="Arial"/>
              </a:rPr>
              <a:t> en </a:t>
            </a:r>
            <a:r>
              <a:rPr lang="en-US" sz="1600" kern="0" dirty="0" err="1">
                <a:solidFill>
                  <a:srgbClr val="585858"/>
                </a:solidFill>
                <a:latin typeface="Georgia" pitchFamily="18" charset="0"/>
                <a:cs typeface="Arial"/>
              </a:rPr>
              <a:t>donaties</a:t>
            </a:r>
            <a:endParaRPr lang="en-US" sz="1600" kern="0" dirty="0">
              <a:solidFill>
                <a:srgbClr val="585858"/>
              </a:solidFill>
              <a:latin typeface="Georgia" pitchFamily="18" charset="0"/>
              <a:cs typeface="Arial"/>
            </a:endParaRPr>
          </a:p>
          <a:p>
            <a:pPr eaLnBrk="1" hangingPunct="1">
              <a:buFont typeface="Arial" pitchFamily="34" charset="0"/>
              <a:buChar char="•"/>
              <a:defRPr/>
            </a:pPr>
            <a:r>
              <a:rPr lang="en-US" sz="1600" kern="0" dirty="0">
                <a:solidFill>
                  <a:srgbClr val="585858"/>
                </a:solidFill>
                <a:latin typeface="Georgia" pitchFamily="18" charset="0"/>
                <a:cs typeface="Arial"/>
              </a:rPr>
              <a:t>in </a:t>
            </a:r>
            <a:r>
              <a:rPr lang="en-US" sz="1600" kern="0" dirty="0" err="1">
                <a:solidFill>
                  <a:srgbClr val="585858"/>
                </a:solidFill>
                <a:latin typeface="Georgia" pitchFamily="18" charset="0"/>
                <a:cs typeface="Arial"/>
              </a:rPr>
              <a:t>eeuwigheid</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belegd</a:t>
            </a:r>
            <a:endParaRPr lang="en-US" sz="1600" kern="0" dirty="0">
              <a:solidFill>
                <a:srgbClr val="585858"/>
              </a:solidFill>
              <a:latin typeface="Georgia" pitchFamily="18" charset="0"/>
              <a:cs typeface="Arial"/>
            </a:endParaRPr>
          </a:p>
          <a:p>
            <a:pPr eaLnBrk="1" hangingPunct="1">
              <a:buFont typeface="Arial" pitchFamily="34" charset="0"/>
              <a:buChar char="•"/>
              <a:defRPr/>
            </a:pPr>
            <a:r>
              <a:rPr lang="en-US" sz="1600" kern="0" dirty="0" err="1">
                <a:solidFill>
                  <a:srgbClr val="585858"/>
                </a:solidFill>
                <a:latin typeface="Georgia" pitchFamily="18" charset="0"/>
                <a:cs typeface="Arial"/>
              </a:rPr>
              <a:t>beleggingsopbrengst</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voor</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goede</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doel</a:t>
            </a:r>
            <a:endParaRPr lang="en-US" sz="1600" kern="0" dirty="0">
              <a:solidFill>
                <a:srgbClr val="585858"/>
              </a:solidFill>
              <a:latin typeface="Georgia" pitchFamily="18" charset="0"/>
              <a:cs typeface="Arial"/>
            </a:endParaRPr>
          </a:p>
          <a:p>
            <a:pPr marL="0" indent="0" algn="ctr" defTabSz="914400" eaLnBrk="1" hangingPunct="1">
              <a:buFontTx/>
              <a:buNone/>
              <a:defRPr/>
            </a:pPr>
            <a:endParaRPr lang="en-US" sz="2000" kern="0" dirty="0">
              <a:solidFill>
                <a:srgbClr val="585858"/>
              </a:solidFill>
              <a:latin typeface="Georgia" pitchFamily="18" charset="0"/>
              <a:cs typeface="Arial"/>
            </a:endParaRPr>
          </a:p>
          <a:p>
            <a:pPr marL="0" indent="0" defTabSz="914400" eaLnBrk="1" hangingPunct="1">
              <a:buFontTx/>
              <a:buNone/>
              <a:defRPr/>
            </a:pPr>
            <a:endParaRPr lang="en-US" sz="2000" kern="0" dirty="0">
              <a:solidFill>
                <a:srgbClr val="585858"/>
              </a:solidFill>
              <a:latin typeface="Georgia" pitchFamily="18" charset="0"/>
              <a:cs typeface="Arial"/>
            </a:endParaRPr>
          </a:p>
        </p:txBody>
      </p:sp>
      <p:sp>
        <p:nvSpPr>
          <p:cNvPr id="10" name="Rectangle 3"/>
          <p:cNvSpPr txBox="1">
            <a:spLocks noChangeArrowheads="1"/>
          </p:cNvSpPr>
          <p:nvPr/>
        </p:nvSpPr>
        <p:spPr bwMode="auto">
          <a:xfrm>
            <a:off x="228600" y="3581400"/>
            <a:ext cx="2819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a:solidFill>
                  <a:srgbClr val="585858"/>
                </a:solidFill>
                <a:latin typeface="Georgia" pitchFamily="18" charset="0"/>
                <a:cs typeface="Arial"/>
              </a:rPr>
              <a:t>Annual Fund</a:t>
            </a:r>
          </a:p>
          <a:p>
            <a:pPr algn="ctr" defTabSz="914400" eaLnBrk="1" hangingPunct="1">
              <a:buFontTx/>
              <a:buNone/>
              <a:defRPr/>
            </a:pPr>
            <a:r>
              <a:rPr lang="en-US" sz="2000" kern="0" dirty="0">
                <a:solidFill>
                  <a:srgbClr val="585858"/>
                </a:solidFill>
                <a:latin typeface="Georgia" pitchFamily="18" charset="0"/>
                <a:cs typeface="Arial"/>
              </a:rPr>
              <a:t>For Support Today</a:t>
            </a:r>
          </a:p>
          <a:p>
            <a:pPr defTabSz="914400" eaLnBrk="1" hangingPunct="1">
              <a:buFont typeface="Arial" pitchFamily="34" charset="0"/>
              <a:buChar char="•"/>
              <a:defRPr/>
            </a:pPr>
            <a:endParaRPr lang="en-US" sz="1600" b="1" kern="0" dirty="0">
              <a:solidFill>
                <a:srgbClr val="585858"/>
              </a:solidFill>
              <a:latin typeface="Georgia" pitchFamily="18" charset="0"/>
              <a:cs typeface="Arial"/>
            </a:endParaRPr>
          </a:p>
          <a:p>
            <a:pPr defTabSz="914400" eaLnBrk="1" hangingPunct="1">
              <a:buFont typeface="Arial" pitchFamily="34" charset="0"/>
              <a:buChar char="•"/>
              <a:defRPr/>
            </a:pPr>
            <a:r>
              <a:rPr lang="en-US" sz="1600" b="1" kern="0" dirty="0" err="1">
                <a:solidFill>
                  <a:srgbClr val="585858"/>
                </a:solidFill>
                <a:latin typeface="Georgia" pitchFamily="18" charset="0"/>
                <a:cs typeface="Arial"/>
              </a:rPr>
              <a:t>geen</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vermogensopbouw</a:t>
            </a:r>
            <a:endParaRPr lang="en-US" sz="1600" kern="0" dirty="0">
              <a:solidFill>
                <a:srgbClr val="585858"/>
              </a:solidFill>
              <a:latin typeface="Georgia" pitchFamily="18" charset="0"/>
              <a:cs typeface="Arial"/>
            </a:endParaRPr>
          </a:p>
          <a:p>
            <a:pPr defTabSz="914400" eaLnBrk="1" hangingPunct="1">
              <a:buFont typeface="Arial" pitchFamily="34" charset="0"/>
              <a:buChar char="•"/>
              <a:defRPr/>
            </a:pPr>
            <a:r>
              <a:rPr lang="en-US" sz="1600" kern="0" dirty="0" err="1">
                <a:solidFill>
                  <a:srgbClr val="585858"/>
                </a:solidFill>
                <a:latin typeface="Georgia" pitchFamily="18" charset="0"/>
                <a:cs typeface="Arial"/>
              </a:rPr>
              <a:t>na</a:t>
            </a:r>
            <a:r>
              <a:rPr lang="en-US" sz="1600" kern="0" dirty="0">
                <a:solidFill>
                  <a:srgbClr val="585858"/>
                </a:solidFill>
                <a:latin typeface="Georgia" pitchFamily="18" charset="0"/>
                <a:cs typeface="Arial"/>
              </a:rPr>
              <a:t> 3 </a:t>
            </a:r>
            <a:r>
              <a:rPr lang="en-US" sz="1600" kern="0" dirty="0" err="1">
                <a:solidFill>
                  <a:srgbClr val="585858"/>
                </a:solidFill>
                <a:latin typeface="Georgia" pitchFamily="18" charset="0"/>
                <a:cs typeface="Arial"/>
              </a:rPr>
              <a:t>jaar</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geheel</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beschikbaar</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voor</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projecten</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o.a.</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voor</a:t>
            </a:r>
            <a:endParaRPr lang="en-US" sz="1600" kern="0" dirty="0">
              <a:solidFill>
                <a:srgbClr val="585858"/>
              </a:solidFill>
              <a:latin typeface="Georgia" pitchFamily="18" charset="0"/>
              <a:cs typeface="Arial"/>
            </a:endParaRPr>
          </a:p>
          <a:p>
            <a:pPr defTabSz="914400" eaLnBrk="1" hangingPunct="1">
              <a:buNone/>
              <a:defRPr/>
            </a:pPr>
            <a:r>
              <a:rPr lang="en-US" sz="1600" kern="0" dirty="0">
                <a:solidFill>
                  <a:srgbClr val="585858"/>
                </a:solidFill>
                <a:latin typeface="Georgia" pitchFamily="18" charset="0"/>
                <a:cs typeface="Arial"/>
              </a:rPr>
              <a:t>	District Grants &amp; Global Grants</a:t>
            </a:r>
          </a:p>
          <a:p>
            <a:pPr defTabSz="914400" eaLnBrk="1" hangingPunct="1">
              <a:buNone/>
              <a:defRPr/>
            </a:pPr>
            <a:endParaRPr lang="en-US" sz="2000" kern="0" dirty="0">
              <a:solidFill>
                <a:srgbClr val="585858"/>
              </a:solidFill>
              <a:latin typeface="Georgia" pitchFamily="18" charset="0"/>
              <a:cs typeface="Arial"/>
            </a:endParaRPr>
          </a:p>
          <a:p>
            <a:pPr algn="ctr" defTabSz="914400" eaLnBrk="1" hangingPunct="1">
              <a:buFontTx/>
              <a:buNone/>
              <a:defRPr/>
            </a:pPr>
            <a:endParaRPr lang="en-US" sz="2000" kern="0" dirty="0">
              <a:solidFill>
                <a:srgbClr val="585858"/>
              </a:solidFill>
              <a:latin typeface="Georgia" pitchFamily="18" charset="0"/>
              <a:cs typeface="Arial"/>
            </a:endParaRPr>
          </a:p>
          <a:p>
            <a:pPr algn="ctr" defTabSz="914400" eaLnBrk="1" hangingPunct="1">
              <a:buFontTx/>
              <a:buNone/>
              <a:defRPr/>
            </a:pPr>
            <a:endParaRPr lang="en-US" sz="2000" kern="0" dirty="0">
              <a:solidFill>
                <a:srgbClr val="585858"/>
              </a:solidFill>
              <a:latin typeface="Georgia" pitchFamily="18" charset="0"/>
              <a:cs typeface="Arial"/>
            </a:endParaRPr>
          </a:p>
        </p:txBody>
      </p:sp>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1219200"/>
            <a:ext cx="2693987" cy="22256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3352800" y="3581400"/>
            <a:ext cx="274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defTabSz="914400" eaLnBrk="1" hangingPunct="1">
              <a:buFontTx/>
              <a:buNone/>
              <a:defRPr/>
            </a:pPr>
            <a:r>
              <a:rPr lang="en-US" sz="2000" b="1" kern="0" dirty="0">
                <a:solidFill>
                  <a:srgbClr val="585858"/>
                </a:solidFill>
                <a:latin typeface="Georgia" pitchFamily="18" charset="0"/>
                <a:cs typeface="Arial"/>
              </a:rPr>
              <a:t>Polio Plus Fund</a:t>
            </a:r>
          </a:p>
          <a:p>
            <a:pPr algn="ctr" defTabSz="914400" eaLnBrk="1" hangingPunct="1">
              <a:buFontTx/>
              <a:buNone/>
              <a:defRPr/>
            </a:pPr>
            <a:r>
              <a:rPr lang="en-US" sz="2000" kern="0" dirty="0">
                <a:solidFill>
                  <a:srgbClr val="585858"/>
                </a:solidFill>
                <a:latin typeface="Georgia" pitchFamily="18" charset="0"/>
                <a:cs typeface="Arial"/>
              </a:rPr>
              <a:t>End Polio Now</a:t>
            </a:r>
          </a:p>
          <a:p>
            <a:pPr defTabSz="914400" eaLnBrk="1" hangingPunct="1">
              <a:buFont typeface="Arial" pitchFamily="34" charset="0"/>
              <a:buChar char="•"/>
              <a:defRPr/>
            </a:pPr>
            <a:endParaRPr lang="en-US" sz="1600" kern="0" dirty="0">
              <a:solidFill>
                <a:srgbClr val="585858"/>
              </a:solidFill>
              <a:latin typeface="Georgia" pitchFamily="18" charset="0"/>
              <a:cs typeface="Arial"/>
            </a:endParaRPr>
          </a:p>
          <a:p>
            <a:pPr defTabSz="914400" eaLnBrk="1" hangingPunct="1">
              <a:buFont typeface="Arial" pitchFamily="34" charset="0"/>
              <a:buChar char="•"/>
              <a:defRPr/>
            </a:pPr>
            <a:r>
              <a:rPr lang="en-US" sz="1600" kern="0" dirty="0" err="1">
                <a:solidFill>
                  <a:srgbClr val="585858"/>
                </a:solidFill>
                <a:latin typeface="Georgia" pitchFamily="18" charset="0"/>
                <a:cs typeface="Arial"/>
              </a:rPr>
              <a:t>ver</a:t>
            </a:r>
            <a:r>
              <a:rPr lang="en-US" sz="1600" b="1" kern="0" dirty="0" err="1">
                <a:solidFill>
                  <a:srgbClr val="585858"/>
                </a:solidFill>
                <a:latin typeface="Georgia" pitchFamily="18" charset="0"/>
                <a:cs typeface="Arial"/>
              </a:rPr>
              <a:t>drie</a:t>
            </a:r>
            <a:r>
              <a:rPr lang="en-US" sz="1600" kern="0" dirty="0" err="1">
                <a:solidFill>
                  <a:srgbClr val="585858"/>
                </a:solidFill>
                <a:latin typeface="Georgia" pitchFamily="18" charset="0"/>
                <a:cs typeface="Arial"/>
              </a:rPr>
              <a:t>voudiging</a:t>
            </a:r>
            <a:r>
              <a:rPr lang="en-US" sz="1600" kern="0" dirty="0">
                <a:solidFill>
                  <a:srgbClr val="585858"/>
                </a:solidFill>
                <a:latin typeface="Georgia" pitchFamily="18" charset="0"/>
                <a:cs typeface="Arial"/>
              </a:rPr>
              <a:t> door de Bill &amp; Melinda Gates Foundation</a:t>
            </a:r>
          </a:p>
          <a:p>
            <a:pPr defTabSz="914400" eaLnBrk="1" hangingPunct="1">
              <a:buFont typeface="Arial" pitchFamily="34" charset="0"/>
              <a:buChar char="•"/>
              <a:defRPr/>
            </a:pPr>
            <a:r>
              <a:rPr lang="en-US" sz="1600" kern="0" dirty="0" err="1">
                <a:solidFill>
                  <a:srgbClr val="585858"/>
                </a:solidFill>
                <a:latin typeface="Georgia" pitchFamily="18" charset="0"/>
                <a:cs typeface="Arial"/>
              </a:rPr>
              <a:t>geheel</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voor</a:t>
            </a:r>
            <a:r>
              <a:rPr lang="en-US" sz="1600" kern="0" dirty="0">
                <a:solidFill>
                  <a:srgbClr val="585858"/>
                </a:solidFill>
                <a:latin typeface="Georgia" pitchFamily="18" charset="0"/>
                <a:cs typeface="Arial"/>
              </a:rPr>
              <a:t> </a:t>
            </a:r>
            <a:r>
              <a:rPr lang="en-US" sz="1600" kern="0" dirty="0" err="1">
                <a:solidFill>
                  <a:srgbClr val="585858"/>
                </a:solidFill>
                <a:latin typeface="Georgia" pitchFamily="18" charset="0"/>
                <a:cs typeface="Arial"/>
              </a:rPr>
              <a:t>Poliobestrijding</a:t>
            </a:r>
            <a:endParaRPr lang="en-US" sz="1600" kern="0" dirty="0">
              <a:solidFill>
                <a:srgbClr val="585858"/>
              </a:solidFill>
              <a:latin typeface="Georgia" pitchFamily="18" charset="0"/>
              <a:cs typeface="Arial"/>
            </a:endParaRPr>
          </a:p>
          <a:p>
            <a:pPr defTabSz="914400" eaLnBrk="1" hangingPunct="1">
              <a:buFont typeface="Arial" pitchFamily="34" charset="0"/>
              <a:buChar char="•"/>
              <a:defRPr/>
            </a:pPr>
            <a:endParaRPr lang="en-US" sz="1600" kern="0" dirty="0">
              <a:solidFill>
                <a:srgbClr val="585858"/>
              </a:solidFill>
              <a:latin typeface="Georgia" pitchFamily="18" charset="0"/>
              <a:cs typeface="Arial"/>
            </a:endParaRPr>
          </a:p>
          <a:p>
            <a:pPr defTabSz="914400" eaLnBrk="1" hangingPunct="1">
              <a:buNone/>
              <a:defRPr/>
            </a:pPr>
            <a:endParaRPr lang="en-US" sz="2000" kern="0" dirty="0">
              <a:solidFill>
                <a:srgbClr val="585858"/>
              </a:solidFill>
              <a:latin typeface="Georgia" pitchFamily="18" charset="0"/>
              <a:cs typeface="Arial"/>
            </a:endParaRPr>
          </a:p>
          <a:p>
            <a:pPr algn="ctr" defTabSz="914400" eaLnBrk="1" hangingPunct="1">
              <a:buFontTx/>
              <a:buNone/>
              <a:defRPr/>
            </a:pPr>
            <a:endParaRPr lang="en-US" sz="2000" kern="0" dirty="0">
              <a:solidFill>
                <a:srgbClr val="585858"/>
              </a:solidFill>
              <a:latin typeface="Georgia" pitchFamily="18" charset="0"/>
              <a:cs typeface="Arial"/>
            </a:endParaRPr>
          </a:p>
          <a:p>
            <a:pPr algn="ctr" defTabSz="914400" eaLnBrk="1" hangingPunct="1">
              <a:buFontTx/>
              <a:buNone/>
              <a:defRPr/>
            </a:pPr>
            <a:endParaRPr lang="en-US" sz="2000" kern="0" dirty="0">
              <a:solidFill>
                <a:srgbClr val="585858"/>
              </a:solidFill>
              <a:latin typeface="Georgia" pitchFamily="18"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40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ppt_x"/>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4000"/>
                            </p:stCondLst>
                            <p:childTnLst>
                              <p:par>
                                <p:cTn id="30" presetID="2" presetClass="entr" presetSubtype="4" fill="hold" nodeType="afterEffect">
                                  <p:stCondLst>
                                    <p:cond delay="4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ppt_x"/>
                                          </p:val>
                                        </p:tav>
                                        <p:tav tm="100000">
                                          <p:val>
                                            <p:strVal val="#ppt_x"/>
                                          </p:val>
                                        </p:tav>
                                      </p:tavLst>
                                    </p:anim>
                                    <p:anim calcmode="lin" valueType="num">
                                      <p:cBhvr additive="base">
                                        <p:cTn id="33" dur="20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0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a:t>Donatie € 23 &gt; 100 vaccins</a:t>
            </a:r>
          </a:p>
        </p:txBody>
      </p:sp>
      <p:pic>
        <p:nvPicPr>
          <p:cNvPr id="6" name="Tijdelijke aanduiding voor inhoud 5" descr="polio grafiek.png"/>
          <p:cNvPicPr>
            <a:picLocks noGrp="1" noChangeAspect="1"/>
          </p:cNvPicPr>
          <p:nvPr>
            <p:ph idx="1"/>
          </p:nvPr>
        </p:nvPicPr>
        <p:blipFill>
          <a:blip r:embed="rId3" cstate="print"/>
          <a:stretch>
            <a:fillRect/>
          </a:stretch>
        </p:blipFill>
        <p:spPr>
          <a:xfrm>
            <a:off x="0" y="1318745"/>
            <a:ext cx="9144000" cy="457414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22451</TotalTime>
  <Words>2280</Words>
  <Application>Microsoft Office PowerPoint</Application>
  <PresentationFormat>Diavoorstelling (4:3)</PresentationFormat>
  <Paragraphs>311</Paragraphs>
  <Slides>30</Slides>
  <Notes>30</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30</vt:i4>
      </vt:variant>
    </vt:vector>
  </HeadingPairs>
  <TitlesOfParts>
    <vt:vector size="41" baseType="lpstr">
      <vt:lpstr>Arial Unicode MS</vt:lpstr>
      <vt:lpstr>Arial</vt:lpstr>
      <vt:lpstr>Arial Narrow</vt:lpstr>
      <vt:lpstr>Arial Narrow Bold</vt:lpstr>
      <vt:lpstr>Calibri</vt:lpstr>
      <vt:lpstr>Georgia</vt:lpstr>
      <vt:lpstr>Liberation Serif</vt:lpstr>
      <vt:lpstr>Wingdings</vt:lpstr>
      <vt:lpstr>Communications_white</vt:lpstr>
      <vt:lpstr>Custom Design</vt:lpstr>
      <vt:lpstr>2_Custom Design</vt:lpstr>
      <vt:lpstr>DOING GOOD IN THE WORLD    </vt:lpstr>
      <vt:lpstr>Wat u moet weten over</vt:lpstr>
      <vt:lpstr>OUR MISSION</vt:lpstr>
      <vt:lpstr>7 area of focus</vt:lpstr>
      <vt:lpstr>The Rotary Foundation helps provide</vt:lpstr>
      <vt:lpstr>The Rotary Foundation helps provide</vt:lpstr>
      <vt:lpstr>uw Rotary Foundation bijdrage</vt:lpstr>
      <vt:lpstr>de drie fondsen</vt:lpstr>
      <vt:lpstr>Donatie € 23 &gt; 100 vaccins</vt:lpstr>
      <vt:lpstr>TRF : End Polio Now………..we are this close</vt:lpstr>
      <vt:lpstr>PowerPoint-presentatie</vt:lpstr>
      <vt:lpstr>   geldstroom donaties aan het Annual Fund</vt:lpstr>
      <vt:lpstr>grants: er zijn er twee</vt:lpstr>
      <vt:lpstr>Voorbeelden van District Grants</vt:lpstr>
      <vt:lpstr>Voorbeelden van Global Grants</vt:lpstr>
      <vt:lpstr>Voorbeelden van Global Grants</vt:lpstr>
      <vt:lpstr>Voorbeelden van Global Grants</vt:lpstr>
      <vt:lpstr>Verschil tussen service-project en fundraising activiteit</vt:lpstr>
      <vt:lpstr>Rekenvoorbeeld voor een Global Grant</vt:lpstr>
      <vt:lpstr>Hoe vind je een buitenlandse club?</vt:lpstr>
      <vt:lpstr>matchinggrants.org</vt:lpstr>
      <vt:lpstr>Global Grant: adviezen bij de start</vt:lpstr>
      <vt:lpstr>        Wat anderen  van TRF vinden:</vt:lpstr>
      <vt:lpstr>        Wat anderen  van TRF vinden:</vt:lpstr>
      <vt:lpstr>TRF-commissie helpt</vt:lpstr>
      <vt:lpstr>TRF-commissie helpt met:</vt:lpstr>
      <vt:lpstr>gebruik de website D 1610</vt:lpstr>
      <vt:lpstr>PowerPoint-presentatie</vt:lpstr>
      <vt:lpstr>THANK YOU</vt:lpstr>
      <vt:lpstr>100 jaar TRF</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S.A. Muller</cp:lastModifiedBy>
  <cp:revision>1102</cp:revision>
  <cp:lastPrinted>2013-04-11T19:55:04Z</cp:lastPrinted>
  <dcterms:created xsi:type="dcterms:W3CDTF">2010-04-16T20:11:30Z</dcterms:created>
  <dcterms:modified xsi:type="dcterms:W3CDTF">2023-11-15T09:48:20Z</dcterms:modified>
</cp:coreProperties>
</file>