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258" r:id="rId4"/>
    <p:sldId id="262" r:id="rId5"/>
    <p:sldId id="263" r:id="rId6"/>
    <p:sldId id="264" r:id="rId7"/>
    <p:sldId id="265" r:id="rId8"/>
    <p:sldId id="266" r:id="rId9"/>
    <p:sldId id="259" r:id="rId10"/>
    <p:sldId id="268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1" autoAdjust="0"/>
    <p:restoredTop sz="95890" autoAdjust="0"/>
  </p:normalViewPr>
  <p:slideViewPr>
    <p:cSldViewPr snapToGrid="0">
      <p:cViewPr varScale="1">
        <p:scale>
          <a:sx n="109" d="100"/>
          <a:sy n="109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721AB-1427-46D1-934D-F289B5E2D630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E84B6-110D-4BE9-B25A-C78DAC9BE0E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358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34B48B0-85B2-40C4-A05A-571C99C8AB5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008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25310-194B-2365-950C-D73E463A9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18CA28-C45B-5697-3AB7-C7AF489FD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33625-052F-E9BD-A51C-5D86D2CA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610D6-B32A-952D-EE15-51176D08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9A9C-1847-8122-F9AC-305900B5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59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3B490-AB1F-AE20-16D7-14A6FA2DC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40E6DA-5B3C-FC84-292B-D726CF610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86269-560F-EC48-F1B1-FB95465B1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37786-5FBC-B9AD-67B2-016605BC6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27862-5EAF-2915-F765-88970FB5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76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93F43A-C95A-43D4-B0E5-131B2DCDE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CF105-86E8-FFEC-3923-437730490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B3B8A-D63F-236F-F2CD-D0FB9219F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D12D1-F177-8107-01BA-B5C5DEF12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79DA6-1657-B6E3-51F0-30DC01DE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63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9A5174-1112-4D75-9ACE-EB000DE44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41F2F-6D67-4597-AB7C-D982860837A5}"/>
              </a:ext>
            </a:extLst>
          </p:cNvPr>
          <p:cNvSpPr/>
          <p:nvPr userDrawn="1"/>
        </p:nvSpPr>
        <p:spPr>
          <a:xfrm>
            <a:off x="3585972" y="0"/>
            <a:ext cx="5020056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639DF-BB81-43B2-81DF-DC0942E884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5972" y="2551430"/>
            <a:ext cx="5020056" cy="1633085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55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2A2A7-5821-4BAA-A45B-8AFDF4E0F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4653445"/>
            <a:ext cx="5027613" cy="827197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828D1A9-3D67-4106-B288-BC23A7CC5A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708" y="1721890"/>
            <a:ext cx="2386800" cy="486000"/>
          </a:xfrm>
          <a:prstGeom prst="roundRect">
            <a:avLst/>
          </a:prstGeo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4822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7EC5-112F-4AD1-FF3B-60BB46EB4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4B51F-BC1E-A256-3F7A-15BC64005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E00EF-F937-5006-07A2-B8527BE2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4E5BC-E483-7848-F6DB-2EC47743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4B59B-1FB1-443D-2E93-8A32463A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98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D1DA-B25A-B839-0BC1-3A76515A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0A8F3-5428-D99F-C89C-41C6B884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F20E9-BABB-6A0F-D344-47C41F5E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CE96A-7C7A-071F-DF7E-11A140E6B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C191C-0D4A-C35E-4CD7-5D143817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75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4C5C-C873-21D1-120A-F7E0506DF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786AA-D149-8630-8D54-4ED178CA0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A9909-9B9F-8715-48B3-652C743AE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B986C-F6E8-DAA3-32C6-759B269D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AB1A6-FE4C-7339-583F-424ADC338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DCA92-99A5-0A8E-D040-784355C8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80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F1000-8FB1-7951-03F6-8A05254B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51175-63B8-3434-8680-2D2BDEC03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ADB2E-5698-6085-05B3-B3B9FC3B2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EEFD8-F295-488E-895C-45D34851C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C68D-0D05-6C46-B4D3-20EE20419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4D4A56-AE10-F2FE-6629-A5FABC21C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C66EE-283F-664A-D817-09B60418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393C80-D27C-0481-A0CC-E4D28C51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33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520A-C571-CA37-C04B-67173686F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FD0AF-B203-E7C2-41C6-805C92661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65729-747A-3229-9DEA-C3469AC9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01920-7465-593D-2E15-06E94726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00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9BE96-1E82-8921-8F40-050E87A9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47C49-B6D6-BCEC-A018-1CE5B231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AD7F9-03EA-D500-759D-B1CCA9D8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66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6A1F-3744-42EB-0E09-C7637D95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0B701-563A-CA9A-45EE-895171D9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B66C3-7178-D25D-032B-C3E876982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50572-13A4-2811-D16F-E4253C00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22EE6-0E0B-49BC-50C2-658BBEE6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D18691-53C2-A28D-6D38-5B412857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13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D23D-74D3-0FD7-5273-26B7E206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913CD-DAA2-5725-1298-0F79441697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0F95E-5C47-C7D2-41EA-A1774F849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A2498-D208-0C58-9888-77E629E3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3BD40-7C36-E63F-FAB4-C3C93667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DB540-7E43-9DF3-6D4F-1C760D67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20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86D88-8993-B1A9-4945-6BE6F331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3A241-5612-0B07-7140-7770B0B3E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5FF05-ADBF-7CC2-61D9-756C3C1E9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84BA4A-F1FB-42FB-91B7-55971C9CED7C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0A9DC-F5CA-A067-5EA4-8D4484D38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474D-B863-A649-137C-14BB40B2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5D8F5-1D40-404D-B189-DEF19048E8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49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6ADA7-71A1-44A8-81BF-1B6CACFB75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r>
              <a:rPr lang="en-US" dirty="0"/>
              <a:t>Investing in the Future: </a:t>
            </a:r>
            <a:br>
              <a:rPr lang="en-US" dirty="0"/>
            </a:br>
            <a:r>
              <a:rPr lang="en-US" dirty="0"/>
              <a:t>The Impact of Rotary Youth Exchange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C4633-7458-4F99-83F4-CB5107BC26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Why Supporting the Long-Term Rotary Exchange Program Matters</a:t>
            </a:r>
          </a:p>
          <a:p>
            <a:pPr rtl="0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C4AC7-B2B4-DCC6-77A8-507F4C777114}"/>
              </a:ext>
            </a:extLst>
          </p:cNvPr>
          <p:cNvSpPr txBox="1"/>
          <p:nvPr/>
        </p:nvSpPr>
        <p:spPr>
          <a:xfrm>
            <a:off x="3046429" y="5858212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Michelle Kovacs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Former Rotary Exchange Student – 1990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Brazil to USA (Ohio – Piqua)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2" name="Picture 4" descr="16,800+ Butterfly Transformation Stock Photos, Pictures &amp; Royalty-Free  Images - iStock | Digital butterfly transformation, Butterfly transformation  logo, Butterfly transformation isolated">
            <a:extLst>
              <a:ext uri="{FF2B5EF4-FFF2-40B4-BE49-F238E27FC236}">
                <a16:creationId xmlns:a16="http://schemas.microsoft.com/office/drawing/2014/main" id="{D4938702-DBE4-97BF-8D40-120EBB0F1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0"/>
          <a:stretch/>
        </p:blipFill>
        <p:spPr bwMode="auto">
          <a:xfrm>
            <a:off x="8606028" y="2141094"/>
            <a:ext cx="3534459" cy="333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6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7AB9B-B9A0-3DAE-F2A2-BF87A965D4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8" r="10882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0AC79-ED79-0B2C-C0FF-DA601ADC9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942" y="1397671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/>
              <a:t>What you do for yourself dies with you, but what you do for others lives on</a:t>
            </a:r>
            <a:endParaRPr lang="en-GB" sz="4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317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17A98-2B6F-1D4A-67DF-D1924944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C6C24-4B5A-FBC5-ED58-12EAE6F1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7" y="117487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br>
              <a:rPr lang="en-GB" b="1" dirty="0"/>
            </a:br>
            <a:r>
              <a:rPr lang="en-GB" b="1" dirty="0"/>
              <a:t>Thank you!</a:t>
            </a:r>
            <a:br>
              <a:rPr lang="en-GB" dirty="0"/>
            </a:br>
            <a:br>
              <a:rPr lang="en-GB" dirty="0"/>
            </a:br>
            <a:br>
              <a:rPr lang="en-US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013D1-9FF8-29EE-B16D-668772018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916" y="2193926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Questions? </a:t>
            </a:r>
          </a:p>
          <a:p>
            <a:endParaRPr lang="en-GB" dirty="0"/>
          </a:p>
        </p:txBody>
      </p:sp>
      <p:pic>
        <p:nvPicPr>
          <p:cNvPr id="5122" name="Picture 2" descr="Jouw kaart 2">
            <a:extLst>
              <a:ext uri="{FF2B5EF4-FFF2-40B4-BE49-F238E27FC236}">
                <a16:creationId xmlns:a16="http://schemas.microsoft.com/office/drawing/2014/main" id="{A670C824-8325-6E93-6278-5F7A827D2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69" y="-226768"/>
            <a:ext cx="6496245" cy="91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6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980B04-0DC5-9A5D-0809-D5FD31FF0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C300F-A52B-12A1-B6F1-5E26AD95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GB" sz="5000" b="1"/>
              <a:t>Agenda</a:t>
            </a:r>
            <a:br>
              <a:rPr lang="en-GB" sz="5000"/>
            </a:br>
            <a:endParaRPr lang="en-GB" sz="5000"/>
          </a:p>
        </p:txBody>
      </p:sp>
      <p:sp>
        <p:nvSpPr>
          <p:cNvPr id="104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4F335-0A45-7DD3-C067-8091798E1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nl-NL" sz="1900" dirty="0"/>
              <a:t>My story</a:t>
            </a:r>
          </a:p>
          <a:p>
            <a:r>
              <a:rPr lang="en-GB" sz="1900" dirty="0"/>
              <a:t>Benefits for Exchange Students</a:t>
            </a:r>
          </a:p>
          <a:p>
            <a:r>
              <a:rPr lang="en-GB" sz="1900" dirty="0"/>
              <a:t>Benefits for Host Families</a:t>
            </a:r>
          </a:p>
          <a:p>
            <a:r>
              <a:rPr lang="en-GB" sz="1900" dirty="0"/>
              <a:t>Benefits for Schools</a:t>
            </a:r>
          </a:p>
          <a:p>
            <a:r>
              <a:rPr lang="en-GB" sz="1900" dirty="0"/>
              <a:t>The Long-Term Impact</a:t>
            </a:r>
          </a:p>
          <a:p>
            <a:r>
              <a:rPr lang="en-GB" sz="1900" dirty="0"/>
              <a:t>Call to Action</a:t>
            </a:r>
          </a:p>
          <a:p>
            <a:endParaRPr lang="en-GB" sz="1900" dirty="0"/>
          </a:p>
        </p:txBody>
      </p:sp>
      <p:pic>
        <p:nvPicPr>
          <p:cNvPr id="4" name="Picture 2" descr="Jouw kaart 2">
            <a:extLst>
              <a:ext uri="{FF2B5EF4-FFF2-40B4-BE49-F238E27FC236}">
                <a16:creationId xmlns:a16="http://schemas.microsoft.com/office/drawing/2014/main" id="{BBE95E70-BE11-257C-5EED-C64EC1813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45440"/>
            <a:ext cx="5302009" cy="74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90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5751C2-87F6-277A-9F7D-491509A4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78408"/>
            <a:ext cx="6007608" cy="1106424"/>
          </a:xfrm>
        </p:spPr>
        <p:txBody>
          <a:bodyPr>
            <a:normAutofit/>
          </a:bodyPr>
          <a:lstStyle/>
          <a:p>
            <a:r>
              <a:rPr lang="en-GB" sz="2800" b="1"/>
              <a:t> My Story</a:t>
            </a:r>
            <a:br>
              <a:rPr lang="en-GB" sz="2800"/>
            </a:br>
            <a:endParaRPr lang="en-GB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09103-68CC-486F-51E9-62B4E01B8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4" y="2359152"/>
            <a:ext cx="6007608" cy="34290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Who I am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A Rotary family</a:t>
            </a:r>
          </a:p>
          <a:p>
            <a:pPr marL="0" indent="0">
              <a:buNone/>
            </a:pPr>
            <a:endParaRPr lang="en-US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1990:</a:t>
            </a:r>
            <a:r>
              <a:rPr lang="en-US" sz="2000" dirty="0"/>
              <a:t> My Rotary Exchange Experience in Ohio /  </a:t>
            </a:r>
          </a:p>
          <a:p>
            <a:pPr marL="0" indent="0">
              <a:buNone/>
            </a:pPr>
            <a:r>
              <a:rPr lang="en-US" sz="2000" dirty="0"/>
              <a:t>Rotary District 6670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3 families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How this program changed my life (and my family)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GB" sz="2000" dirty="0"/>
          </a:p>
        </p:txBody>
      </p:sp>
      <p:pic>
        <p:nvPicPr>
          <p:cNvPr id="5" name="Picture 4" descr="A close-up of a student's card&#10;&#10;AI-generated content may be incorrect.">
            <a:extLst>
              <a:ext uri="{FF2B5EF4-FFF2-40B4-BE49-F238E27FC236}">
                <a16:creationId xmlns:a16="http://schemas.microsoft.com/office/drawing/2014/main" id="{E2C5D475-8280-7136-D7DD-54A9929F9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932834"/>
            <a:ext cx="4233672" cy="2053330"/>
          </a:xfrm>
          <a:prstGeom prst="rect">
            <a:avLst/>
          </a:prstGeo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645956D-FD00-949E-0F72-F14C42294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78" y="3472468"/>
            <a:ext cx="353568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5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6A35CC-04D3-7052-CBB6-94596702C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6DD64-A159-D293-D91C-6B9170373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30" y="358336"/>
            <a:ext cx="6226478" cy="1325563"/>
          </a:xfrm>
        </p:spPr>
        <p:txBody>
          <a:bodyPr>
            <a:normAutofit fontScale="90000"/>
          </a:bodyPr>
          <a:lstStyle/>
          <a:p>
            <a:r>
              <a:rPr lang="en-GB" sz="3600" b="1" dirty="0"/>
              <a:t>Benefits for Exchange Students</a:t>
            </a:r>
            <a:br>
              <a:rPr lang="en-GB" sz="2100" dirty="0"/>
            </a:br>
            <a:br>
              <a:rPr lang="en-US" sz="2100" dirty="0"/>
            </a:br>
            <a:br>
              <a:rPr lang="en-GB" sz="2100" dirty="0"/>
            </a:br>
            <a:endParaRPr lang="en-GB" sz="2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22243-583E-E5A6-B23D-D071D118D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Exposure to new cultures and languages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Personal growth and resilience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Development and life lasting bonds (Doris/mom)</a:t>
            </a:r>
          </a:p>
          <a:p>
            <a:endParaRPr lang="en-GB" dirty="0"/>
          </a:p>
          <a:p>
            <a:r>
              <a:rPr lang="en-GB" dirty="0"/>
              <a:t>Global citizens </a:t>
            </a:r>
          </a:p>
        </p:txBody>
      </p:sp>
      <p:sp>
        <p:nvSpPr>
          <p:cNvPr id="6153" name="Oval 615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Piqua, OH">
            <a:extLst>
              <a:ext uri="{FF2B5EF4-FFF2-40B4-BE49-F238E27FC236}">
                <a16:creationId xmlns:a16="http://schemas.microsoft.com/office/drawing/2014/main" id="{E3EF4A0F-0D52-7FEC-5CAE-61A4D37F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0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Arc 615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sitting on a bench&#10;&#10;AI-generated content may be incorrect.">
            <a:extLst>
              <a:ext uri="{FF2B5EF4-FFF2-40B4-BE49-F238E27FC236}">
                <a16:creationId xmlns:a16="http://schemas.microsoft.com/office/drawing/2014/main" id="{01407587-8ADB-247F-6F6A-9300D15F7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5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6353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186CB-B2A8-774F-CA08-F81782466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A427F-59E3-C598-A36C-27FFC1A1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16" y="11628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</a:t>
            </a:r>
            <a:r>
              <a:rPr lang="en-GB" b="1" dirty="0"/>
              <a:t>Benefits for Host Families</a:t>
            </a:r>
            <a:br>
              <a:rPr lang="en-GB" dirty="0"/>
            </a:br>
            <a:br>
              <a:rPr lang="en-US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E8296-E81C-C5F3-95F0-1AA079616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Cultural exchange at home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Building lasting international relationships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Opportunity to learn and grow through new perspectives </a:t>
            </a:r>
          </a:p>
          <a:p>
            <a:pPr marL="0" indent="0">
              <a:buNone/>
            </a:pPr>
            <a:r>
              <a:rPr lang="en-US" dirty="0"/>
              <a:t>(letter from my host Dad/Tim)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 received 6 Exchange students in our home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pic>
        <p:nvPicPr>
          <p:cNvPr id="7170" name="Picture 2" descr="Envelope and stamp hi-res stock ...">
            <a:extLst>
              <a:ext uri="{FF2B5EF4-FFF2-40B4-BE49-F238E27FC236}">
                <a16:creationId xmlns:a16="http://schemas.microsoft.com/office/drawing/2014/main" id="{305E3C5F-B252-F60D-0494-C8D9EB9CA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9106">
            <a:off x="9273603" y="1487152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5CB05-DD90-EC19-13CD-FEBF17467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554" y="3620684"/>
            <a:ext cx="2757060" cy="32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16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09497-4BF7-8E3A-E017-FA365F2CF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415F4-A176-A310-6E7F-E2E9B436F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br>
              <a:rPr lang="en-GB" sz="1400" b="1" dirty="0"/>
            </a:br>
            <a:br>
              <a:rPr lang="en-GB" sz="1400" b="1" dirty="0"/>
            </a:br>
            <a:r>
              <a:rPr lang="en-GB" sz="6000" b="1" dirty="0"/>
              <a:t> </a:t>
            </a:r>
            <a:r>
              <a:rPr lang="en-GB" sz="4900" b="1" dirty="0"/>
              <a:t>Benefits for Schools</a:t>
            </a:r>
            <a:br>
              <a:rPr lang="en-GB" sz="4900" dirty="0"/>
            </a:br>
            <a:br>
              <a:rPr lang="en-GB" sz="1400" dirty="0"/>
            </a:br>
            <a:br>
              <a:rPr lang="en-US" sz="1400" dirty="0"/>
            </a:br>
            <a:br>
              <a:rPr lang="en-GB" sz="1400" dirty="0"/>
            </a:br>
            <a:endParaRPr lang="en-GB" sz="14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6EDD1-520C-7F46-67A8-168AD30E3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Enhances global awareness among students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Promotes diversity and intercultural dialogue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Fosters an environment of inclusivity and learning (</a:t>
            </a:r>
            <a:r>
              <a:rPr lang="en-US" sz="2000">
                <a:highlight>
                  <a:srgbClr val="FFFF00"/>
                </a:highlight>
              </a:rPr>
              <a:t>several formal presentations about my own country, breaking stereotypes, example to other students)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buFont typeface="Arial" panose="020B0604020202020204" pitchFamily="34" charset="0"/>
              <a:buChar char="•"/>
            </a:pPr>
            <a:r>
              <a:rPr lang="en-US" sz="2000"/>
              <a:t>Two exchange students: Mencia (already accepted) </a:t>
            </a:r>
            <a:r>
              <a:rPr lang="en-US" sz="2000">
                <a:sym typeface="Wingdings" panose="05000000000000000000" pitchFamily="2" charset="2"/>
              </a:rPr>
              <a:t> </a:t>
            </a:r>
            <a:endParaRPr lang="en-US" sz="2000"/>
          </a:p>
          <a:p>
            <a:pPr>
              <a:buFont typeface="Arial" panose="020B0604020202020204" pitchFamily="34" charset="0"/>
              <a:buChar char="•"/>
            </a:pPr>
            <a:endParaRPr lang="en-US" sz="2000"/>
          </a:p>
          <a:p>
            <a:endParaRPr lang="en-GB" sz="2000"/>
          </a:p>
        </p:txBody>
      </p:sp>
      <p:pic>
        <p:nvPicPr>
          <p:cNvPr id="5" name="Picture 4" descr="A group of women smiling for a photo&#10;&#10;AI-generated content may be incorrect.">
            <a:extLst>
              <a:ext uri="{FF2B5EF4-FFF2-40B4-BE49-F238E27FC236}">
                <a16:creationId xmlns:a16="http://schemas.microsoft.com/office/drawing/2014/main" id="{AF814CD8-6A58-B035-A1C3-08B41DF57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r="2111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9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747446-827F-D534-8956-2564FD10C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1D7E8-ECEC-DDD6-F7E4-2F233D91E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br>
              <a:rPr lang="en-GB" sz="1800" b="1" dirty="0"/>
            </a:br>
            <a:br>
              <a:rPr lang="en-GB" sz="1800" b="1" dirty="0"/>
            </a:br>
            <a:r>
              <a:rPr lang="en-GB" sz="1800" b="1" dirty="0"/>
              <a:t>  </a:t>
            </a:r>
            <a:r>
              <a:rPr lang="en-GB" sz="3600" b="1" dirty="0"/>
              <a:t>The Long-Term Impact</a:t>
            </a:r>
            <a:br>
              <a:rPr lang="en-GB" sz="1800" dirty="0"/>
            </a:br>
            <a:br>
              <a:rPr lang="en-GB" sz="1800" dirty="0"/>
            </a:br>
            <a:br>
              <a:rPr lang="en-US" sz="1800" dirty="0"/>
            </a:br>
            <a:br>
              <a:rPr lang="en-GB" sz="1800" dirty="0"/>
            </a:br>
            <a:endParaRPr lang="en-GB" sz="1800" dirty="0"/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C4675-3CF6-D8D7-DF40-CFA8A28BE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/>
              <a:t>Strengthening international cooperation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/>
          </a:p>
          <a:p>
            <a:pPr>
              <a:buFont typeface="Arial" panose="020B0604020202020204" pitchFamily="34" charset="0"/>
              <a:buChar char="•"/>
            </a:pPr>
            <a:r>
              <a:rPr lang="en-US" sz="2200"/>
              <a:t>Rotary’s role in shaping future global citizens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/>
          </a:p>
          <a:p>
            <a:pPr>
              <a:buFont typeface="Arial" panose="020B0604020202020204" pitchFamily="34" charset="0"/>
              <a:buChar char="•"/>
            </a:pPr>
            <a:r>
              <a:rPr lang="en-US" sz="2200"/>
              <a:t>How cultural exchange fosters peace and understanding</a:t>
            </a:r>
          </a:p>
          <a:p>
            <a:endParaRPr lang="en-GB" sz="2200"/>
          </a:p>
        </p:txBody>
      </p:sp>
      <p:pic>
        <p:nvPicPr>
          <p:cNvPr id="3074" name="Picture 2" descr="Free Ripples of Peace Image | Download ...">
            <a:extLst>
              <a:ext uri="{FF2B5EF4-FFF2-40B4-BE49-F238E27FC236}">
                <a16:creationId xmlns:a16="http://schemas.microsoft.com/office/drawing/2014/main" id="{2975D530-8F3A-8FD1-F355-7C0FBDA66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r="-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00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C53F3-DED4-7395-8F1B-EB63AEF54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3" name="Rectangle 4112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4637A-A5C8-B9BF-EF86-B691E421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13" y="1115572"/>
            <a:ext cx="4607052" cy="1106424"/>
          </a:xfrm>
        </p:spPr>
        <p:txBody>
          <a:bodyPr>
            <a:normAutofit/>
          </a:bodyPr>
          <a:lstStyle/>
          <a:p>
            <a:br>
              <a:rPr lang="en-GB" sz="900" b="1" dirty="0"/>
            </a:br>
            <a:br>
              <a:rPr lang="en-GB" sz="900" b="1" dirty="0"/>
            </a:br>
            <a:r>
              <a:rPr lang="en-GB" sz="900" b="1" dirty="0">
                <a:solidFill>
                  <a:schemeClr val="bg1"/>
                </a:solidFill>
              </a:rPr>
              <a:t>7  Call to action</a:t>
            </a:r>
            <a:br>
              <a:rPr lang="en-GB" sz="900" dirty="0">
                <a:solidFill>
                  <a:schemeClr val="bg1"/>
                </a:solidFill>
              </a:rPr>
            </a:br>
            <a:br>
              <a:rPr lang="en-GB" sz="900" dirty="0">
                <a:solidFill>
                  <a:schemeClr val="bg1"/>
                </a:solidFill>
              </a:rPr>
            </a:br>
            <a:br>
              <a:rPr lang="en-US" sz="900" dirty="0">
                <a:solidFill>
                  <a:schemeClr val="bg1"/>
                </a:solidFill>
              </a:rPr>
            </a:br>
            <a:br>
              <a:rPr lang="en-GB" sz="900" dirty="0"/>
            </a:br>
            <a:endParaRPr lang="en-GB" sz="900" dirty="0"/>
          </a:p>
        </p:txBody>
      </p:sp>
      <p:sp>
        <p:nvSpPr>
          <p:cNvPr id="4114" name="Rectangle 4113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16" name="Rectangle 4115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3BCFF-ABEA-46DE-196E-C4B2BF02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Thank you for believing in the Rotary Youth Exchange Program – receiving your First Rotary Exchange Student in 2025! </a:t>
            </a:r>
            <a:r>
              <a:rPr lang="en-US" sz="1800" dirty="0">
                <a:sym typeface="Wingdings" panose="05000000000000000000" pitchFamily="2" charset="2"/>
              </a:rPr>
              <a:t>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Engage rotary families in hosting and supporting exchange students in the following years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highlight>
                  <a:srgbClr val="FFFF00"/>
                </a:highlight>
              </a:rPr>
              <a:t>Making 2025-2026 a unique experience to the exchange student coming to </a:t>
            </a:r>
            <a:r>
              <a:rPr lang="en-US" sz="1800" dirty="0" err="1">
                <a:highlight>
                  <a:srgbClr val="FFFF00"/>
                </a:highlight>
              </a:rPr>
              <a:t>Gilze</a:t>
            </a:r>
            <a:r>
              <a:rPr lang="en-US" sz="1800" dirty="0">
                <a:highlight>
                  <a:srgbClr val="FFFF00"/>
                </a:highlight>
              </a:rPr>
              <a:t> Rotary Club</a:t>
            </a:r>
          </a:p>
          <a:p>
            <a:endParaRPr lang="en-GB" sz="1800" dirty="0"/>
          </a:p>
        </p:txBody>
      </p:sp>
      <p:pic>
        <p:nvPicPr>
          <p:cNvPr id="7" name="Picture 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9BF8BF7F-AF35-C88A-011F-76D7FE374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8467"/>
          <a:stretch/>
        </p:blipFill>
        <p:spPr>
          <a:xfrm>
            <a:off x="5339297" y="297677"/>
            <a:ext cx="5457817" cy="3337549"/>
          </a:xfrm>
          <a:prstGeom prst="rect">
            <a:avLst/>
          </a:prstGeom>
        </p:spPr>
      </p:pic>
      <p:pic>
        <p:nvPicPr>
          <p:cNvPr id="5" name="Picture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FA8F9E88-1302-BB18-421D-C036150D8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r="3" b="15065"/>
          <a:stretch/>
        </p:blipFill>
        <p:spPr>
          <a:xfrm>
            <a:off x="5323940" y="3749749"/>
            <a:ext cx="4782167" cy="2924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6E50CD-E035-BFEF-87BC-7AE8F086A22E}"/>
              </a:ext>
            </a:extLst>
          </p:cNvPr>
          <p:cNvSpPr txBox="1"/>
          <p:nvPr/>
        </p:nvSpPr>
        <p:spPr>
          <a:xfrm>
            <a:off x="819146" y="1195275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  Call for Action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3140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F34C4-BB97-48A0-9566-EEF14B94D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" r="23010" b="838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End up message…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23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338</Words>
  <Application>Microsoft Macintosh PowerPoint</Application>
  <PresentationFormat>Breedbeeld</PresentationFormat>
  <Paragraphs>65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Investing in the Future:  The Impact of Rotary Youth Exchange</vt:lpstr>
      <vt:lpstr>Agenda </vt:lpstr>
      <vt:lpstr> My Story </vt:lpstr>
      <vt:lpstr>Benefits for Exchange Students   </vt:lpstr>
      <vt:lpstr> Benefits for Host Families   </vt:lpstr>
      <vt:lpstr>   Benefits for Schools    </vt:lpstr>
      <vt:lpstr>    The Long-Term Impact    </vt:lpstr>
      <vt:lpstr>  7  Call to action    </vt:lpstr>
      <vt:lpstr>End up message…</vt:lpstr>
      <vt:lpstr>What you do for yourself dies with you, but what you do for others lives on</vt:lpstr>
      <vt:lpstr>  Thank you!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Investing in the Future:  The Impact of Rotary Youth Exchange</dc:title>
  <dc:creator>Evaluator</dc:creator>
  <cp:lastModifiedBy>Bart en Diny Peters</cp:lastModifiedBy>
  <cp:revision>7</cp:revision>
  <dcterms:created xsi:type="dcterms:W3CDTF">2025-03-28T13:24:05Z</dcterms:created>
  <dcterms:modified xsi:type="dcterms:W3CDTF">2025-04-08T08:37:12Z</dcterms:modified>
</cp:coreProperties>
</file>